
<file path=[Content_Types].xml><?xml version="1.0" encoding="utf-8"?>
<Types xmlns="http://schemas.openxmlformats.org/package/2006/content-types">
  <Default Extension="png" ContentType="image/png"/>
  <Default Extension="m4a" ContentType="audio/mp4"/>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79"/>
  </p:notesMasterIdLst>
  <p:handoutMasterIdLst>
    <p:handoutMasterId r:id="rId80"/>
  </p:handoutMasterIdLst>
  <p:sldIdLst>
    <p:sldId id="257" r:id="rId2"/>
    <p:sldId id="358" r:id="rId3"/>
    <p:sldId id="359" r:id="rId4"/>
    <p:sldId id="360" r:id="rId5"/>
    <p:sldId id="361" r:id="rId6"/>
    <p:sldId id="362" r:id="rId7"/>
    <p:sldId id="363" r:id="rId8"/>
    <p:sldId id="364" r:id="rId9"/>
    <p:sldId id="365" r:id="rId10"/>
    <p:sldId id="366" r:id="rId11"/>
    <p:sldId id="367" r:id="rId12"/>
    <p:sldId id="323" r:id="rId13"/>
    <p:sldId id="320" r:id="rId14"/>
    <p:sldId id="321" r:id="rId15"/>
    <p:sldId id="322" r:id="rId16"/>
    <p:sldId id="328" r:id="rId17"/>
    <p:sldId id="261" r:id="rId18"/>
    <p:sldId id="262" r:id="rId19"/>
    <p:sldId id="263" r:id="rId20"/>
    <p:sldId id="324" r:id="rId21"/>
    <p:sldId id="264" r:id="rId22"/>
    <p:sldId id="369" r:id="rId23"/>
    <p:sldId id="266" r:id="rId24"/>
    <p:sldId id="325" r:id="rId25"/>
    <p:sldId id="370" r:id="rId26"/>
    <p:sldId id="267" r:id="rId27"/>
    <p:sldId id="326" r:id="rId28"/>
    <p:sldId id="270" r:id="rId29"/>
    <p:sldId id="271" r:id="rId30"/>
    <p:sldId id="327" r:id="rId31"/>
    <p:sldId id="275" r:id="rId32"/>
    <p:sldId id="276" r:id="rId33"/>
    <p:sldId id="319" r:id="rId34"/>
    <p:sldId id="277" r:id="rId35"/>
    <p:sldId id="317" r:id="rId36"/>
    <p:sldId id="279" r:id="rId37"/>
    <p:sldId id="280" r:id="rId38"/>
    <p:sldId id="349" r:id="rId39"/>
    <p:sldId id="285" r:id="rId40"/>
    <p:sldId id="286" r:id="rId41"/>
    <p:sldId id="346" r:id="rId42"/>
    <p:sldId id="348" r:id="rId43"/>
    <p:sldId id="342" r:id="rId44"/>
    <p:sldId id="350" r:id="rId45"/>
    <p:sldId id="353" r:id="rId46"/>
    <p:sldId id="345" r:id="rId47"/>
    <p:sldId id="331" r:id="rId48"/>
    <p:sldId id="351" r:id="rId49"/>
    <p:sldId id="284" r:id="rId50"/>
    <p:sldId id="368" r:id="rId51"/>
    <p:sldId id="354" r:id="rId52"/>
    <p:sldId id="355" r:id="rId53"/>
    <p:sldId id="356" r:id="rId54"/>
    <p:sldId id="357" r:id="rId55"/>
    <p:sldId id="288" r:id="rId56"/>
    <p:sldId id="289" r:id="rId57"/>
    <p:sldId id="290" r:id="rId58"/>
    <p:sldId id="292" r:id="rId59"/>
    <p:sldId id="293" r:id="rId60"/>
    <p:sldId id="294"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50" autoAdjust="0"/>
  </p:normalViewPr>
  <p:slideViewPr>
    <p:cSldViewPr>
      <p:cViewPr varScale="1">
        <p:scale>
          <a:sx n="105" d="100"/>
          <a:sy n="105" d="100"/>
        </p:scale>
        <p:origin x="1716"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AAB5E7-A296-46C6-976D-A379FE2ED1F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48C6A80-C671-42B0-BFDC-053D3E2FCD13}">
      <dgm:prSet phldrT="[Text]"/>
      <dgm:spPr/>
      <dgm:t>
        <a:bodyPr/>
        <a:lstStyle/>
        <a:p>
          <a:r>
            <a:rPr lang="en-US" dirty="0"/>
            <a:t>Health Savings Account</a:t>
          </a:r>
        </a:p>
      </dgm:t>
    </dgm:pt>
    <dgm:pt modelId="{0011B713-F448-4BD3-B532-8E77030D7339}" type="parTrans" cxnId="{332714EF-8B71-4BB6-8022-E7F5DAF418BA}">
      <dgm:prSet/>
      <dgm:spPr/>
      <dgm:t>
        <a:bodyPr/>
        <a:lstStyle/>
        <a:p>
          <a:endParaRPr lang="en-US"/>
        </a:p>
      </dgm:t>
    </dgm:pt>
    <dgm:pt modelId="{967AAEC6-1419-4972-8A5D-8F2E92EAE510}" type="sibTrans" cxnId="{332714EF-8B71-4BB6-8022-E7F5DAF418BA}">
      <dgm:prSet/>
      <dgm:spPr/>
      <dgm:t>
        <a:bodyPr/>
        <a:lstStyle/>
        <a:p>
          <a:endParaRPr lang="en-US"/>
        </a:p>
      </dgm:t>
    </dgm:pt>
    <dgm:pt modelId="{FDC7E628-AB17-4973-A92E-CF230952FDDE}">
      <dgm:prSet phldrT="[Text]"/>
      <dgm:spPr/>
      <dgm:t>
        <a:bodyPr/>
        <a:lstStyle/>
        <a:p>
          <a:r>
            <a:rPr lang="en-US" dirty="0"/>
            <a:t>Savings Account</a:t>
          </a:r>
        </a:p>
      </dgm:t>
    </dgm:pt>
    <dgm:pt modelId="{5A95BA34-0E90-4090-AF2C-6FDB441AB4DC}" type="parTrans" cxnId="{987FA1A6-4EC4-4AAC-98B1-0C7035A5B60B}">
      <dgm:prSet/>
      <dgm:spPr/>
      <dgm:t>
        <a:bodyPr/>
        <a:lstStyle/>
        <a:p>
          <a:endParaRPr lang="en-US"/>
        </a:p>
      </dgm:t>
    </dgm:pt>
    <dgm:pt modelId="{68164BF0-980A-4A1C-A2F2-D58CC968FF26}" type="sibTrans" cxnId="{987FA1A6-4EC4-4AAC-98B1-0C7035A5B60B}">
      <dgm:prSet/>
      <dgm:spPr>
        <a:noFill/>
      </dgm:spPr>
      <dgm:t>
        <a:bodyPr/>
        <a:lstStyle/>
        <a:p>
          <a:endParaRPr lang="en-US"/>
        </a:p>
      </dgm:t>
    </dgm:pt>
    <dgm:pt modelId="{AFE2760B-D16B-4091-9F4E-E5F33D54C2D3}">
      <dgm:prSet phldrT="[Text]"/>
      <dgm:spPr/>
      <dgm:t>
        <a:bodyPr/>
        <a:lstStyle/>
        <a:p>
          <a:r>
            <a:rPr lang="en-US" dirty="0"/>
            <a:t>High Deductible Insurance</a:t>
          </a:r>
        </a:p>
      </dgm:t>
    </dgm:pt>
    <dgm:pt modelId="{77209B00-F0C0-4734-BA6B-DD11A63A84C1}" type="parTrans" cxnId="{D5D045D2-E54D-4646-9FFB-1803296650EC}">
      <dgm:prSet/>
      <dgm:spPr/>
      <dgm:t>
        <a:bodyPr/>
        <a:lstStyle/>
        <a:p>
          <a:endParaRPr lang="en-US"/>
        </a:p>
      </dgm:t>
    </dgm:pt>
    <dgm:pt modelId="{4F3F96FC-17E1-4600-93DD-86555B749ED3}" type="sibTrans" cxnId="{D5D045D2-E54D-4646-9FFB-1803296650EC}">
      <dgm:prSet/>
      <dgm:spPr/>
      <dgm:t>
        <a:bodyPr/>
        <a:lstStyle/>
        <a:p>
          <a:endParaRPr lang="en-US"/>
        </a:p>
      </dgm:t>
    </dgm:pt>
    <dgm:pt modelId="{559BC9E8-3F1E-43C3-842D-260B47B2BC3A}" type="pres">
      <dgm:prSet presAssocID="{F8AAB5E7-A296-46C6-976D-A379FE2ED1FB}" presName="cycle" presStyleCnt="0">
        <dgm:presLayoutVars>
          <dgm:dir/>
          <dgm:resizeHandles val="exact"/>
        </dgm:presLayoutVars>
      </dgm:prSet>
      <dgm:spPr/>
      <dgm:t>
        <a:bodyPr/>
        <a:lstStyle/>
        <a:p>
          <a:endParaRPr lang="en-US"/>
        </a:p>
      </dgm:t>
    </dgm:pt>
    <dgm:pt modelId="{C758E7B5-6F14-47DE-AE91-EB52D5DE0EE9}" type="pres">
      <dgm:prSet presAssocID="{848C6A80-C671-42B0-BFDC-053D3E2FCD13}" presName="node" presStyleLbl="node1" presStyleIdx="0" presStyleCnt="3">
        <dgm:presLayoutVars>
          <dgm:bulletEnabled val="1"/>
        </dgm:presLayoutVars>
      </dgm:prSet>
      <dgm:spPr/>
      <dgm:t>
        <a:bodyPr/>
        <a:lstStyle/>
        <a:p>
          <a:endParaRPr lang="en-US"/>
        </a:p>
      </dgm:t>
    </dgm:pt>
    <dgm:pt modelId="{7A7A47A6-97EE-4B8C-864E-11552588629C}" type="pres">
      <dgm:prSet presAssocID="{967AAEC6-1419-4972-8A5D-8F2E92EAE510}" presName="sibTrans" presStyleLbl="sibTrans2D1" presStyleIdx="0" presStyleCnt="3" custAng="0"/>
      <dgm:spPr/>
      <dgm:t>
        <a:bodyPr/>
        <a:lstStyle/>
        <a:p>
          <a:endParaRPr lang="en-US"/>
        </a:p>
      </dgm:t>
    </dgm:pt>
    <dgm:pt modelId="{2B7C104C-8ECF-45D8-A9FE-010917D52CBD}" type="pres">
      <dgm:prSet presAssocID="{967AAEC6-1419-4972-8A5D-8F2E92EAE510}" presName="connectorText" presStyleLbl="sibTrans2D1" presStyleIdx="0" presStyleCnt="3"/>
      <dgm:spPr/>
      <dgm:t>
        <a:bodyPr/>
        <a:lstStyle/>
        <a:p>
          <a:endParaRPr lang="en-US"/>
        </a:p>
      </dgm:t>
    </dgm:pt>
    <dgm:pt modelId="{8F32D8D7-7BDE-457D-B57E-6A9380E81B32}" type="pres">
      <dgm:prSet presAssocID="{FDC7E628-AB17-4973-A92E-CF230952FDDE}" presName="node" presStyleLbl="node1" presStyleIdx="1" presStyleCnt="3">
        <dgm:presLayoutVars>
          <dgm:bulletEnabled val="1"/>
        </dgm:presLayoutVars>
      </dgm:prSet>
      <dgm:spPr/>
      <dgm:t>
        <a:bodyPr/>
        <a:lstStyle/>
        <a:p>
          <a:endParaRPr lang="en-US"/>
        </a:p>
      </dgm:t>
    </dgm:pt>
    <dgm:pt modelId="{4E8ADC87-E649-493A-A8C7-D068048BD240}" type="pres">
      <dgm:prSet presAssocID="{68164BF0-980A-4A1C-A2F2-D58CC968FF26}" presName="sibTrans" presStyleLbl="sibTrans2D1" presStyleIdx="1" presStyleCnt="3"/>
      <dgm:spPr/>
      <dgm:t>
        <a:bodyPr/>
        <a:lstStyle/>
        <a:p>
          <a:endParaRPr lang="en-US"/>
        </a:p>
      </dgm:t>
    </dgm:pt>
    <dgm:pt modelId="{6058E7F2-E332-4852-A75E-82432BDECE2B}" type="pres">
      <dgm:prSet presAssocID="{68164BF0-980A-4A1C-A2F2-D58CC968FF26}" presName="connectorText" presStyleLbl="sibTrans2D1" presStyleIdx="1" presStyleCnt="3"/>
      <dgm:spPr/>
      <dgm:t>
        <a:bodyPr/>
        <a:lstStyle/>
        <a:p>
          <a:endParaRPr lang="en-US"/>
        </a:p>
      </dgm:t>
    </dgm:pt>
    <dgm:pt modelId="{407F8F2D-6134-49F8-B229-D4B70FFAA9C9}" type="pres">
      <dgm:prSet presAssocID="{AFE2760B-D16B-4091-9F4E-E5F33D54C2D3}" presName="node" presStyleLbl="node1" presStyleIdx="2" presStyleCnt="3">
        <dgm:presLayoutVars>
          <dgm:bulletEnabled val="1"/>
        </dgm:presLayoutVars>
      </dgm:prSet>
      <dgm:spPr/>
      <dgm:t>
        <a:bodyPr/>
        <a:lstStyle/>
        <a:p>
          <a:endParaRPr lang="en-US"/>
        </a:p>
      </dgm:t>
    </dgm:pt>
    <dgm:pt modelId="{670A4316-B378-4F72-B27B-63B258176F02}" type="pres">
      <dgm:prSet presAssocID="{4F3F96FC-17E1-4600-93DD-86555B749ED3}" presName="sibTrans" presStyleLbl="sibTrans2D1" presStyleIdx="2" presStyleCnt="3" custAng="11315675"/>
      <dgm:spPr/>
      <dgm:t>
        <a:bodyPr/>
        <a:lstStyle/>
        <a:p>
          <a:endParaRPr lang="en-US"/>
        </a:p>
      </dgm:t>
    </dgm:pt>
    <dgm:pt modelId="{06F3EE9F-EF3A-420A-8600-D2C7D6D21146}" type="pres">
      <dgm:prSet presAssocID="{4F3F96FC-17E1-4600-93DD-86555B749ED3}" presName="connectorText" presStyleLbl="sibTrans2D1" presStyleIdx="2" presStyleCnt="3"/>
      <dgm:spPr/>
      <dgm:t>
        <a:bodyPr/>
        <a:lstStyle/>
        <a:p>
          <a:endParaRPr lang="en-US"/>
        </a:p>
      </dgm:t>
    </dgm:pt>
  </dgm:ptLst>
  <dgm:cxnLst>
    <dgm:cxn modelId="{9C7E7906-2130-4663-8FBC-33FF4EDF0E5C}" type="presOf" srcId="{AFE2760B-D16B-4091-9F4E-E5F33D54C2D3}" destId="{407F8F2D-6134-49F8-B229-D4B70FFAA9C9}" srcOrd="0" destOrd="0" presId="urn:microsoft.com/office/officeart/2005/8/layout/cycle2"/>
    <dgm:cxn modelId="{1DF18412-226A-4570-9AAC-81FA0A952131}" type="presOf" srcId="{FDC7E628-AB17-4973-A92E-CF230952FDDE}" destId="{8F32D8D7-7BDE-457D-B57E-6A9380E81B32}" srcOrd="0" destOrd="0" presId="urn:microsoft.com/office/officeart/2005/8/layout/cycle2"/>
    <dgm:cxn modelId="{68C5ACE6-0694-463D-AFB8-BC860EAE86CA}" type="presOf" srcId="{967AAEC6-1419-4972-8A5D-8F2E92EAE510}" destId="{2B7C104C-8ECF-45D8-A9FE-010917D52CBD}" srcOrd="1" destOrd="0" presId="urn:microsoft.com/office/officeart/2005/8/layout/cycle2"/>
    <dgm:cxn modelId="{D5D045D2-E54D-4646-9FFB-1803296650EC}" srcId="{F8AAB5E7-A296-46C6-976D-A379FE2ED1FB}" destId="{AFE2760B-D16B-4091-9F4E-E5F33D54C2D3}" srcOrd="2" destOrd="0" parTransId="{77209B00-F0C0-4734-BA6B-DD11A63A84C1}" sibTransId="{4F3F96FC-17E1-4600-93DD-86555B749ED3}"/>
    <dgm:cxn modelId="{349A0D6A-E9DD-420F-941F-83D1825392B1}" type="presOf" srcId="{4F3F96FC-17E1-4600-93DD-86555B749ED3}" destId="{06F3EE9F-EF3A-420A-8600-D2C7D6D21146}" srcOrd="1" destOrd="0" presId="urn:microsoft.com/office/officeart/2005/8/layout/cycle2"/>
    <dgm:cxn modelId="{AC95B686-9205-4E84-BEB3-80C68E19B9ED}" type="presOf" srcId="{F8AAB5E7-A296-46C6-976D-A379FE2ED1FB}" destId="{559BC9E8-3F1E-43C3-842D-260B47B2BC3A}" srcOrd="0" destOrd="0" presId="urn:microsoft.com/office/officeart/2005/8/layout/cycle2"/>
    <dgm:cxn modelId="{C24F48CA-B22A-410C-83DE-1EB76CBCED73}" type="presOf" srcId="{4F3F96FC-17E1-4600-93DD-86555B749ED3}" destId="{670A4316-B378-4F72-B27B-63B258176F02}" srcOrd="0" destOrd="0" presId="urn:microsoft.com/office/officeart/2005/8/layout/cycle2"/>
    <dgm:cxn modelId="{FE018EBD-FA79-4EE4-8869-68F32A6D3B0C}" type="presOf" srcId="{967AAEC6-1419-4972-8A5D-8F2E92EAE510}" destId="{7A7A47A6-97EE-4B8C-864E-11552588629C}" srcOrd="0" destOrd="0" presId="urn:microsoft.com/office/officeart/2005/8/layout/cycle2"/>
    <dgm:cxn modelId="{3BFBAE40-D2D3-442F-8F6C-D65BDFFCD3F3}" type="presOf" srcId="{68164BF0-980A-4A1C-A2F2-D58CC968FF26}" destId="{4E8ADC87-E649-493A-A8C7-D068048BD240}" srcOrd="0" destOrd="0" presId="urn:microsoft.com/office/officeart/2005/8/layout/cycle2"/>
    <dgm:cxn modelId="{BD773F4D-83BD-4374-8011-3EDC1D435FC7}" type="presOf" srcId="{68164BF0-980A-4A1C-A2F2-D58CC968FF26}" destId="{6058E7F2-E332-4852-A75E-82432BDECE2B}" srcOrd="1" destOrd="0" presId="urn:microsoft.com/office/officeart/2005/8/layout/cycle2"/>
    <dgm:cxn modelId="{332714EF-8B71-4BB6-8022-E7F5DAF418BA}" srcId="{F8AAB5E7-A296-46C6-976D-A379FE2ED1FB}" destId="{848C6A80-C671-42B0-BFDC-053D3E2FCD13}" srcOrd="0" destOrd="0" parTransId="{0011B713-F448-4BD3-B532-8E77030D7339}" sibTransId="{967AAEC6-1419-4972-8A5D-8F2E92EAE510}"/>
    <dgm:cxn modelId="{987FA1A6-4EC4-4AAC-98B1-0C7035A5B60B}" srcId="{F8AAB5E7-A296-46C6-976D-A379FE2ED1FB}" destId="{FDC7E628-AB17-4973-A92E-CF230952FDDE}" srcOrd="1" destOrd="0" parTransId="{5A95BA34-0E90-4090-AF2C-6FDB441AB4DC}" sibTransId="{68164BF0-980A-4A1C-A2F2-D58CC968FF26}"/>
    <dgm:cxn modelId="{BF526E53-4E8C-41AE-8777-BF50E0BF912A}" type="presOf" srcId="{848C6A80-C671-42B0-BFDC-053D3E2FCD13}" destId="{C758E7B5-6F14-47DE-AE91-EB52D5DE0EE9}" srcOrd="0" destOrd="0" presId="urn:microsoft.com/office/officeart/2005/8/layout/cycle2"/>
    <dgm:cxn modelId="{055800C4-B872-4585-B081-7C0F40473114}" type="presParOf" srcId="{559BC9E8-3F1E-43C3-842D-260B47B2BC3A}" destId="{C758E7B5-6F14-47DE-AE91-EB52D5DE0EE9}" srcOrd="0" destOrd="0" presId="urn:microsoft.com/office/officeart/2005/8/layout/cycle2"/>
    <dgm:cxn modelId="{E8A801A9-5CC6-4966-AEEF-2651A341DC70}" type="presParOf" srcId="{559BC9E8-3F1E-43C3-842D-260B47B2BC3A}" destId="{7A7A47A6-97EE-4B8C-864E-11552588629C}" srcOrd="1" destOrd="0" presId="urn:microsoft.com/office/officeart/2005/8/layout/cycle2"/>
    <dgm:cxn modelId="{13C7AAB3-3FA3-44EA-93C0-4D6DABCB667B}" type="presParOf" srcId="{7A7A47A6-97EE-4B8C-864E-11552588629C}" destId="{2B7C104C-8ECF-45D8-A9FE-010917D52CBD}" srcOrd="0" destOrd="0" presId="urn:microsoft.com/office/officeart/2005/8/layout/cycle2"/>
    <dgm:cxn modelId="{C620B36E-148E-4F7E-A0E9-4504B2C9066B}" type="presParOf" srcId="{559BC9E8-3F1E-43C3-842D-260B47B2BC3A}" destId="{8F32D8D7-7BDE-457D-B57E-6A9380E81B32}" srcOrd="2" destOrd="0" presId="urn:microsoft.com/office/officeart/2005/8/layout/cycle2"/>
    <dgm:cxn modelId="{D3353522-E1FD-4515-A1E8-49B0B8AC88CD}" type="presParOf" srcId="{559BC9E8-3F1E-43C3-842D-260B47B2BC3A}" destId="{4E8ADC87-E649-493A-A8C7-D068048BD240}" srcOrd="3" destOrd="0" presId="urn:microsoft.com/office/officeart/2005/8/layout/cycle2"/>
    <dgm:cxn modelId="{A3B02873-DB1B-46E5-8D30-C2F4A508193B}" type="presParOf" srcId="{4E8ADC87-E649-493A-A8C7-D068048BD240}" destId="{6058E7F2-E332-4852-A75E-82432BDECE2B}" srcOrd="0" destOrd="0" presId="urn:microsoft.com/office/officeart/2005/8/layout/cycle2"/>
    <dgm:cxn modelId="{7CF1E674-990C-4577-8F86-D344EF0CBEAB}" type="presParOf" srcId="{559BC9E8-3F1E-43C3-842D-260B47B2BC3A}" destId="{407F8F2D-6134-49F8-B229-D4B70FFAA9C9}" srcOrd="4" destOrd="0" presId="urn:microsoft.com/office/officeart/2005/8/layout/cycle2"/>
    <dgm:cxn modelId="{089C5028-9840-484C-B2F6-92541869932F}" type="presParOf" srcId="{559BC9E8-3F1E-43C3-842D-260B47B2BC3A}" destId="{670A4316-B378-4F72-B27B-63B258176F02}" srcOrd="5" destOrd="0" presId="urn:microsoft.com/office/officeart/2005/8/layout/cycle2"/>
    <dgm:cxn modelId="{14EA675D-A7FF-4E93-A89A-4114EA05391C}" type="presParOf" srcId="{670A4316-B378-4F72-B27B-63B258176F02}" destId="{06F3EE9F-EF3A-420A-8600-D2C7D6D2114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8E7B5-6F14-47DE-AE91-EB52D5DE0EE9}">
      <dsp:nvSpPr>
        <dsp:cNvPr id="0" name=""/>
        <dsp:cNvSpPr/>
      </dsp:nvSpPr>
      <dsp:spPr>
        <a:xfrm>
          <a:off x="2366367" y="496"/>
          <a:ext cx="982265" cy="9822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Health Savings Account</a:t>
          </a:r>
        </a:p>
      </dsp:txBody>
      <dsp:txXfrm>
        <a:off x="2510216" y="144345"/>
        <a:ext cx="694567" cy="694567"/>
      </dsp:txXfrm>
    </dsp:sp>
    <dsp:sp modelId="{7A7A47A6-97EE-4B8C-864E-11552588629C}">
      <dsp:nvSpPr>
        <dsp:cNvPr id="0" name=""/>
        <dsp:cNvSpPr/>
      </dsp:nvSpPr>
      <dsp:spPr>
        <a:xfrm rot="3600000">
          <a:off x="3091981" y="958142"/>
          <a:ext cx="261120" cy="331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111565" y="990525"/>
        <a:ext cx="182784" cy="198908"/>
      </dsp:txXfrm>
    </dsp:sp>
    <dsp:sp modelId="{8F32D8D7-7BDE-457D-B57E-6A9380E81B32}">
      <dsp:nvSpPr>
        <dsp:cNvPr id="0" name=""/>
        <dsp:cNvSpPr/>
      </dsp:nvSpPr>
      <dsp:spPr>
        <a:xfrm>
          <a:off x="3103840" y="1277837"/>
          <a:ext cx="982265" cy="9822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Savings Account</a:t>
          </a:r>
        </a:p>
      </dsp:txBody>
      <dsp:txXfrm>
        <a:off x="3247689" y="1421686"/>
        <a:ext cx="694567" cy="694567"/>
      </dsp:txXfrm>
    </dsp:sp>
    <dsp:sp modelId="{4E8ADC87-E649-493A-A8C7-D068048BD240}">
      <dsp:nvSpPr>
        <dsp:cNvPr id="0" name=""/>
        <dsp:cNvSpPr/>
      </dsp:nvSpPr>
      <dsp:spPr>
        <a:xfrm rot="10800000">
          <a:off x="2734329" y="1603213"/>
          <a:ext cx="261120" cy="331514"/>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2812665" y="1669516"/>
        <a:ext cx="182784" cy="198908"/>
      </dsp:txXfrm>
    </dsp:sp>
    <dsp:sp modelId="{407F8F2D-6134-49F8-B229-D4B70FFAA9C9}">
      <dsp:nvSpPr>
        <dsp:cNvPr id="0" name=""/>
        <dsp:cNvSpPr/>
      </dsp:nvSpPr>
      <dsp:spPr>
        <a:xfrm>
          <a:off x="1628893" y="1277837"/>
          <a:ext cx="982265" cy="9822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High Deductible Insurance</a:t>
          </a:r>
        </a:p>
      </dsp:txBody>
      <dsp:txXfrm>
        <a:off x="1772742" y="1421686"/>
        <a:ext cx="694567" cy="694567"/>
      </dsp:txXfrm>
    </dsp:sp>
    <dsp:sp modelId="{670A4316-B378-4F72-B27B-63B258176F02}">
      <dsp:nvSpPr>
        <dsp:cNvPr id="0" name=""/>
        <dsp:cNvSpPr/>
      </dsp:nvSpPr>
      <dsp:spPr>
        <a:xfrm rot="7715675">
          <a:off x="2354507" y="970942"/>
          <a:ext cx="261120" cy="331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418108" y="1006632"/>
        <a:ext cx="182784" cy="19890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3DF0C5A-6306-4BA2-A952-EE55F64A6B49}" type="datetimeFigureOut">
              <a:rPr lang="en-US" smtClean="0"/>
              <a:t>9/28/2017</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52BB083-BB3E-415A-8AB1-1E89D3490495}" type="slidenum">
              <a:rPr lang="en-US" smtClean="0"/>
              <a:t>‹#›</a:t>
            </a:fld>
            <a:endParaRPr lang="en-US" dirty="0"/>
          </a:p>
        </p:txBody>
      </p:sp>
    </p:spTree>
    <p:extLst>
      <p:ext uri="{BB962C8B-B14F-4D97-AF65-F5344CB8AC3E}">
        <p14:creationId xmlns:p14="http://schemas.microsoft.com/office/powerpoint/2010/main" val="954964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2A5B582-DBD4-489F-8E79-498F4B4FEAC7}" type="datetimeFigureOut">
              <a:rPr lang="en-US" smtClean="0"/>
              <a:t>9/28/2017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1874E42-A44F-4544-B585-0AB6690315D8}" type="slidenum">
              <a:rPr lang="en-US" smtClean="0"/>
              <a:t>‹#›</a:t>
            </a:fld>
            <a:endParaRPr lang="en-US" dirty="0"/>
          </a:p>
        </p:txBody>
      </p:sp>
    </p:spTree>
    <p:extLst>
      <p:ext uri="{BB962C8B-B14F-4D97-AF65-F5344CB8AC3E}">
        <p14:creationId xmlns:p14="http://schemas.microsoft.com/office/powerpoint/2010/main" val="233924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1</a:t>
            </a:fld>
            <a:endParaRPr lang="en-US" dirty="0"/>
          </a:p>
        </p:txBody>
      </p:sp>
    </p:spTree>
    <p:extLst>
      <p:ext uri="{BB962C8B-B14F-4D97-AF65-F5344CB8AC3E}">
        <p14:creationId xmlns:p14="http://schemas.microsoft.com/office/powerpoint/2010/main" val="116292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19</a:t>
            </a:fld>
            <a:endParaRPr lang="en-US" dirty="0"/>
          </a:p>
        </p:txBody>
      </p:sp>
    </p:spTree>
    <p:extLst>
      <p:ext uri="{BB962C8B-B14F-4D97-AF65-F5344CB8AC3E}">
        <p14:creationId xmlns:p14="http://schemas.microsoft.com/office/powerpoint/2010/main" val="215627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185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21</a:t>
            </a:fld>
            <a:endParaRPr lang="en-US" dirty="0"/>
          </a:p>
        </p:txBody>
      </p:sp>
    </p:spTree>
    <p:extLst>
      <p:ext uri="{BB962C8B-B14F-4D97-AF65-F5344CB8AC3E}">
        <p14:creationId xmlns:p14="http://schemas.microsoft.com/office/powerpoint/2010/main" val="4161290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22</a:t>
            </a:fld>
            <a:endParaRPr lang="en-US" dirty="0"/>
          </a:p>
        </p:txBody>
      </p:sp>
    </p:spTree>
    <p:extLst>
      <p:ext uri="{BB962C8B-B14F-4D97-AF65-F5344CB8AC3E}">
        <p14:creationId xmlns:p14="http://schemas.microsoft.com/office/powerpoint/2010/main" val="3602861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23</a:t>
            </a:fld>
            <a:endParaRPr lang="en-US" dirty="0"/>
          </a:p>
        </p:txBody>
      </p:sp>
    </p:spTree>
    <p:extLst>
      <p:ext uri="{BB962C8B-B14F-4D97-AF65-F5344CB8AC3E}">
        <p14:creationId xmlns:p14="http://schemas.microsoft.com/office/powerpoint/2010/main" val="153361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3971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4E42-A44F-4544-B585-0AB6690315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691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26</a:t>
            </a:fld>
            <a:endParaRPr lang="en-US" dirty="0"/>
          </a:p>
        </p:txBody>
      </p:sp>
    </p:spTree>
    <p:extLst>
      <p:ext uri="{BB962C8B-B14F-4D97-AF65-F5344CB8AC3E}">
        <p14:creationId xmlns:p14="http://schemas.microsoft.com/office/powerpoint/2010/main" val="749005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80713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28</a:t>
            </a:fld>
            <a:endParaRPr lang="en-US" dirty="0"/>
          </a:p>
        </p:txBody>
      </p:sp>
    </p:spTree>
    <p:extLst>
      <p:ext uri="{BB962C8B-B14F-4D97-AF65-F5344CB8AC3E}">
        <p14:creationId xmlns:p14="http://schemas.microsoft.com/office/powerpoint/2010/main" val="164404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itchFamily="34" charset="-128"/>
            </a:endParaRP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09" indent="-285734">
              <a:defRPr sz="2400">
                <a:solidFill>
                  <a:schemeClr val="tx1"/>
                </a:solidFill>
                <a:latin typeface="Arial" pitchFamily="34" charset="0"/>
                <a:ea typeface="ＭＳ Ｐゴシック" pitchFamily="34" charset="-128"/>
              </a:defRPr>
            </a:lvl2pPr>
            <a:lvl3pPr marL="1142937" indent="-228587">
              <a:defRPr sz="2400">
                <a:solidFill>
                  <a:schemeClr val="tx1"/>
                </a:solidFill>
                <a:latin typeface="Arial" pitchFamily="34" charset="0"/>
                <a:ea typeface="ＭＳ Ｐゴシック" pitchFamily="34" charset="-128"/>
              </a:defRPr>
            </a:lvl3pPr>
            <a:lvl4pPr marL="1600111" indent="-228587">
              <a:defRPr sz="2400">
                <a:solidFill>
                  <a:schemeClr val="tx1"/>
                </a:solidFill>
                <a:latin typeface="Arial" pitchFamily="34" charset="0"/>
                <a:ea typeface="ＭＳ Ｐゴシック" pitchFamily="34" charset="-128"/>
              </a:defRPr>
            </a:lvl4pPr>
            <a:lvl5pPr marL="2057287" indent="-228587">
              <a:defRPr sz="2400">
                <a:solidFill>
                  <a:schemeClr val="tx1"/>
                </a:solidFill>
                <a:latin typeface="Arial" pitchFamily="34" charset="0"/>
                <a:ea typeface="ＭＳ Ｐゴシック" pitchFamily="34" charset="-128"/>
              </a:defRPr>
            </a:lvl5pPr>
            <a:lvl6pPr marL="2514461" indent="-2285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635" indent="-228587"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8811" indent="-228587"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5985" indent="-22858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A205D01-0F00-48A1-A0EE-A87B460721A5}" type="slidenum">
              <a:rPr kumimoji="0" lang="en-US" alt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77002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29</a:t>
            </a:fld>
            <a:endParaRPr lang="en-US" dirty="0"/>
          </a:p>
        </p:txBody>
      </p:sp>
    </p:spTree>
    <p:extLst>
      <p:ext uri="{BB962C8B-B14F-4D97-AF65-F5344CB8AC3E}">
        <p14:creationId xmlns:p14="http://schemas.microsoft.com/office/powerpoint/2010/main" val="3672930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742072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31</a:t>
            </a:fld>
            <a:endParaRPr lang="en-US" dirty="0"/>
          </a:p>
        </p:txBody>
      </p:sp>
    </p:spTree>
    <p:extLst>
      <p:ext uri="{BB962C8B-B14F-4D97-AF65-F5344CB8AC3E}">
        <p14:creationId xmlns:p14="http://schemas.microsoft.com/office/powerpoint/2010/main" val="2499916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32</a:t>
            </a:fld>
            <a:endParaRPr lang="en-US" dirty="0"/>
          </a:p>
        </p:txBody>
      </p:sp>
    </p:spTree>
    <p:extLst>
      <p:ext uri="{BB962C8B-B14F-4D97-AF65-F5344CB8AC3E}">
        <p14:creationId xmlns:p14="http://schemas.microsoft.com/office/powerpoint/2010/main" val="71117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33</a:t>
            </a:fld>
            <a:endParaRPr lang="en-US" dirty="0"/>
          </a:p>
        </p:txBody>
      </p:sp>
    </p:spTree>
    <p:extLst>
      <p:ext uri="{BB962C8B-B14F-4D97-AF65-F5344CB8AC3E}">
        <p14:creationId xmlns:p14="http://schemas.microsoft.com/office/powerpoint/2010/main" val="905498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34</a:t>
            </a:fld>
            <a:endParaRPr lang="en-US" dirty="0"/>
          </a:p>
        </p:txBody>
      </p:sp>
    </p:spTree>
    <p:extLst>
      <p:ext uri="{BB962C8B-B14F-4D97-AF65-F5344CB8AC3E}">
        <p14:creationId xmlns:p14="http://schemas.microsoft.com/office/powerpoint/2010/main" val="278735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35</a:t>
            </a:fld>
            <a:endParaRPr lang="en-US" dirty="0"/>
          </a:p>
        </p:txBody>
      </p:sp>
    </p:spTree>
    <p:extLst>
      <p:ext uri="{BB962C8B-B14F-4D97-AF65-F5344CB8AC3E}">
        <p14:creationId xmlns:p14="http://schemas.microsoft.com/office/powerpoint/2010/main" val="17075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36</a:t>
            </a:fld>
            <a:endParaRPr lang="en-US" dirty="0"/>
          </a:p>
        </p:txBody>
      </p:sp>
    </p:spTree>
    <p:extLst>
      <p:ext uri="{BB962C8B-B14F-4D97-AF65-F5344CB8AC3E}">
        <p14:creationId xmlns:p14="http://schemas.microsoft.com/office/powerpoint/2010/main" val="3694783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37</a:t>
            </a:fld>
            <a:endParaRPr lang="en-US" dirty="0"/>
          </a:p>
        </p:txBody>
      </p:sp>
    </p:spTree>
    <p:extLst>
      <p:ext uri="{BB962C8B-B14F-4D97-AF65-F5344CB8AC3E}">
        <p14:creationId xmlns:p14="http://schemas.microsoft.com/office/powerpoint/2010/main" val="3033486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38</a:t>
            </a:fld>
            <a:endParaRPr lang="en-US" dirty="0"/>
          </a:p>
        </p:txBody>
      </p:sp>
    </p:spTree>
    <p:extLst>
      <p:ext uri="{BB962C8B-B14F-4D97-AF65-F5344CB8AC3E}">
        <p14:creationId xmlns:p14="http://schemas.microsoft.com/office/powerpoint/2010/main" val="364514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917FD-F059-EE43-B317-06E950C9A4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0013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39</a:t>
            </a:fld>
            <a:endParaRPr lang="en-US" dirty="0"/>
          </a:p>
        </p:txBody>
      </p:sp>
    </p:spTree>
    <p:extLst>
      <p:ext uri="{BB962C8B-B14F-4D97-AF65-F5344CB8AC3E}">
        <p14:creationId xmlns:p14="http://schemas.microsoft.com/office/powerpoint/2010/main" val="388582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40</a:t>
            </a:fld>
            <a:endParaRPr lang="en-US" dirty="0"/>
          </a:p>
        </p:txBody>
      </p:sp>
    </p:spTree>
    <p:extLst>
      <p:ext uri="{BB962C8B-B14F-4D97-AF65-F5344CB8AC3E}">
        <p14:creationId xmlns:p14="http://schemas.microsoft.com/office/powerpoint/2010/main" val="2411709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4E42-A44F-4544-B585-0AB6690315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2563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42</a:t>
            </a:fld>
            <a:endParaRPr lang="en-US" dirty="0"/>
          </a:p>
        </p:txBody>
      </p:sp>
    </p:spTree>
    <p:extLst>
      <p:ext uri="{BB962C8B-B14F-4D97-AF65-F5344CB8AC3E}">
        <p14:creationId xmlns:p14="http://schemas.microsoft.com/office/powerpoint/2010/main" val="3748154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44</a:t>
            </a:fld>
            <a:endParaRPr lang="en-US" dirty="0"/>
          </a:p>
        </p:txBody>
      </p:sp>
    </p:spTree>
    <p:extLst>
      <p:ext uri="{BB962C8B-B14F-4D97-AF65-F5344CB8AC3E}">
        <p14:creationId xmlns:p14="http://schemas.microsoft.com/office/powerpoint/2010/main" val="2083333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49</a:t>
            </a:fld>
            <a:endParaRPr lang="en-US" dirty="0"/>
          </a:p>
        </p:txBody>
      </p:sp>
    </p:spTree>
    <p:extLst>
      <p:ext uri="{BB962C8B-B14F-4D97-AF65-F5344CB8AC3E}">
        <p14:creationId xmlns:p14="http://schemas.microsoft.com/office/powerpoint/2010/main" val="2486680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50</a:t>
            </a:fld>
            <a:endParaRPr lang="en-US" dirty="0"/>
          </a:p>
        </p:txBody>
      </p:sp>
    </p:spTree>
    <p:extLst>
      <p:ext uri="{BB962C8B-B14F-4D97-AF65-F5344CB8AC3E}">
        <p14:creationId xmlns:p14="http://schemas.microsoft.com/office/powerpoint/2010/main" val="394310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55</a:t>
            </a:fld>
            <a:endParaRPr lang="en-US" dirty="0"/>
          </a:p>
        </p:txBody>
      </p:sp>
    </p:spTree>
    <p:extLst>
      <p:ext uri="{BB962C8B-B14F-4D97-AF65-F5344CB8AC3E}">
        <p14:creationId xmlns:p14="http://schemas.microsoft.com/office/powerpoint/2010/main" val="1059312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56</a:t>
            </a:fld>
            <a:endParaRPr lang="en-US" dirty="0"/>
          </a:p>
        </p:txBody>
      </p:sp>
    </p:spTree>
    <p:extLst>
      <p:ext uri="{BB962C8B-B14F-4D97-AF65-F5344CB8AC3E}">
        <p14:creationId xmlns:p14="http://schemas.microsoft.com/office/powerpoint/2010/main" val="1167501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57</a:t>
            </a:fld>
            <a:endParaRPr lang="en-US" dirty="0"/>
          </a:p>
        </p:txBody>
      </p:sp>
    </p:spTree>
    <p:extLst>
      <p:ext uri="{BB962C8B-B14F-4D97-AF65-F5344CB8AC3E}">
        <p14:creationId xmlns:p14="http://schemas.microsoft.com/office/powerpoint/2010/main" val="148655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87952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58</a:t>
            </a:fld>
            <a:endParaRPr lang="en-US" dirty="0"/>
          </a:p>
        </p:txBody>
      </p:sp>
    </p:spTree>
    <p:extLst>
      <p:ext uri="{BB962C8B-B14F-4D97-AF65-F5344CB8AC3E}">
        <p14:creationId xmlns:p14="http://schemas.microsoft.com/office/powerpoint/2010/main" val="3588568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59</a:t>
            </a:fld>
            <a:endParaRPr lang="en-US" dirty="0"/>
          </a:p>
        </p:txBody>
      </p:sp>
    </p:spTree>
    <p:extLst>
      <p:ext uri="{BB962C8B-B14F-4D97-AF65-F5344CB8AC3E}">
        <p14:creationId xmlns:p14="http://schemas.microsoft.com/office/powerpoint/2010/main" val="443267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60</a:t>
            </a:fld>
            <a:endParaRPr lang="en-US" dirty="0"/>
          </a:p>
        </p:txBody>
      </p:sp>
    </p:spTree>
    <p:extLst>
      <p:ext uri="{BB962C8B-B14F-4D97-AF65-F5344CB8AC3E}">
        <p14:creationId xmlns:p14="http://schemas.microsoft.com/office/powerpoint/2010/main" val="2401557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itchFamily="34" charset="-128"/>
            </a:endParaRP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09" indent="-285734">
              <a:defRPr sz="2400">
                <a:solidFill>
                  <a:schemeClr val="tx1"/>
                </a:solidFill>
                <a:latin typeface="Arial" pitchFamily="34" charset="0"/>
                <a:ea typeface="ＭＳ Ｐゴシック" pitchFamily="34" charset="-128"/>
              </a:defRPr>
            </a:lvl2pPr>
            <a:lvl3pPr marL="1142937" indent="-228587">
              <a:defRPr sz="2400">
                <a:solidFill>
                  <a:schemeClr val="tx1"/>
                </a:solidFill>
                <a:latin typeface="Arial" pitchFamily="34" charset="0"/>
                <a:ea typeface="ＭＳ Ｐゴシック" pitchFamily="34" charset="-128"/>
              </a:defRPr>
            </a:lvl3pPr>
            <a:lvl4pPr marL="1600111" indent="-228587">
              <a:defRPr sz="2400">
                <a:solidFill>
                  <a:schemeClr val="tx1"/>
                </a:solidFill>
                <a:latin typeface="Arial" pitchFamily="34" charset="0"/>
                <a:ea typeface="ＭＳ Ｐゴシック" pitchFamily="34" charset="-128"/>
              </a:defRPr>
            </a:lvl4pPr>
            <a:lvl5pPr marL="2057287" indent="-228587">
              <a:defRPr sz="2400">
                <a:solidFill>
                  <a:schemeClr val="tx1"/>
                </a:solidFill>
                <a:latin typeface="Arial" pitchFamily="34" charset="0"/>
                <a:ea typeface="ＭＳ Ｐゴシック" pitchFamily="34" charset="-128"/>
              </a:defRPr>
            </a:lvl5pPr>
            <a:lvl6pPr marL="2514461" indent="-2285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635" indent="-228587"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8811" indent="-228587"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5985" indent="-22858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D6E4C2F3-6BB3-41DB-A1B7-39744A68221D}" type="slidenum">
              <a:rPr lang="en-US" altLang="en-US" sz="1200"/>
              <a:pPr/>
              <a:t>61</a:t>
            </a:fld>
            <a:endParaRPr lang="en-US" altLang="en-US" sz="1200" dirty="0"/>
          </a:p>
        </p:txBody>
      </p:sp>
    </p:spTree>
    <p:extLst>
      <p:ext uri="{BB962C8B-B14F-4D97-AF65-F5344CB8AC3E}">
        <p14:creationId xmlns:p14="http://schemas.microsoft.com/office/powerpoint/2010/main" val="15655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62</a:t>
            </a:fld>
            <a:endParaRPr lang="en-US" dirty="0"/>
          </a:p>
        </p:txBody>
      </p:sp>
    </p:spTree>
    <p:extLst>
      <p:ext uri="{BB962C8B-B14F-4D97-AF65-F5344CB8AC3E}">
        <p14:creationId xmlns:p14="http://schemas.microsoft.com/office/powerpoint/2010/main" val="2091874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63</a:t>
            </a:fld>
            <a:endParaRPr lang="en-US" dirty="0"/>
          </a:p>
        </p:txBody>
      </p:sp>
    </p:spTree>
    <p:extLst>
      <p:ext uri="{BB962C8B-B14F-4D97-AF65-F5344CB8AC3E}">
        <p14:creationId xmlns:p14="http://schemas.microsoft.com/office/powerpoint/2010/main" val="4194858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64</a:t>
            </a:fld>
            <a:endParaRPr lang="en-US" dirty="0"/>
          </a:p>
        </p:txBody>
      </p:sp>
    </p:spTree>
    <p:extLst>
      <p:ext uri="{BB962C8B-B14F-4D97-AF65-F5344CB8AC3E}">
        <p14:creationId xmlns:p14="http://schemas.microsoft.com/office/powerpoint/2010/main" val="1250388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65</a:t>
            </a:fld>
            <a:endParaRPr lang="en-US" dirty="0"/>
          </a:p>
        </p:txBody>
      </p:sp>
    </p:spTree>
    <p:extLst>
      <p:ext uri="{BB962C8B-B14F-4D97-AF65-F5344CB8AC3E}">
        <p14:creationId xmlns:p14="http://schemas.microsoft.com/office/powerpoint/2010/main" val="2507132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66</a:t>
            </a:fld>
            <a:endParaRPr lang="en-US" dirty="0"/>
          </a:p>
        </p:txBody>
      </p:sp>
    </p:spTree>
    <p:extLst>
      <p:ext uri="{BB962C8B-B14F-4D97-AF65-F5344CB8AC3E}">
        <p14:creationId xmlns:p14="http://schemas.microsoft.com/office/powerpoint/2010/main" val="3498229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67</a:t>
            </a:fld>
            <a:endParaRPr lang="en-US" dirty="0"/>
          </a:p>
        </p:txBody>
      </p:sp>
    </p:spTree>
    <p:extLst>
      <p:ext uri="{BB962C8B-B14F-4D97-AF65-F5344CB8AC3E}">
        <p14:creationId xmlns:p14="http://schemas.microsoft.com/office/powerpoint/2010/main" val="3443969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74643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68</a:t>
            </a:fld>
            <a:endParaRPr lang="en-US" dirty="0"/>
          </a:p>
        </p:txBody>
      </p:sp>
    </p:spTree>
    <p:extLst>
      <p:ext uri="{BB962C8B-B14F-4D97-AF65-F5344CB8AC3E}">
        <p14:creationId xmlns:p14="http://schemas.microsoft.com/office/powerpoint/2010/main" val="3920337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69</a:t>
            </a:fld>
            <a:endParaRPr lang="en-US" dirty="0"/>
          </a:p>
        </p:txBody>
      </p:sp>
    </p:spTree>
    <p:extLst>
      <p:ext uri="{BB962C8B-B14F-4D97-AF65-F5344CB8AC3E}">
        <p14:creationId xmlns:p14="http://schemas.microsoft.com/office/powerpoint/2010/main" val="248325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70</a:t>
            </a:fld>
            <a:endParaRPr lang="en-US" dirty="0"/>
          </a:p>
        </p:txBody>
      </p:sp>
    </p:spTree>
    <p:extLst>
      <p:ext uri="{BB962C8B-B14F-4D97-AF65-F5344CB8AC3E}">
        <p14:creationId xmlns:p14="http://schemas.microsoft.com/office/powerpoint/2010/main" val="2451108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71</a:t>
            </a:fld>
            <a:endParaRPr lang="en-US" dirty="0"/>
          </a:p>
        </p:txBody>
      </p:sp>
    </p:spTree>
    <p:extLst>
      <p:ext uri="{BB962C8B-B14F-4D97-AF65-F5344CB8AC3E}">
        <p14:creationId xmlns:p14="http://schemas.microsoft.com/office/powerpoint/2010/main" val="958189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72</a:t>
            </a:fld>
            <a:endParaRPr lang="en-US" dirty="0"/>
          </a:p>
        </p:txBody>
      </p:sp>
    </p:spTree>
    <p:extLst>
      <p:ext uri="{BB962C8B-B14F-4D97-AF65-F5344CB8AC3E}">
        <p14:creationId xmlns:p14="http://schemas.microsoft.com/office/powerpoint/2010/main" val="145403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73</a:t>
            </a:fld>
            <a:endParaRPr lang="en-US" dirty="0"/>
          </a:p>
        </p:txBody>
      </p:sp>
    </p:spTree>
    <p:extLst>
      <p:ext uri="{BB962C8B-B14F-4D97-AF65-F5344CB8AC3E}">
        <p14:creationId xmlns:p14="http://schemas.microsoft.com/office/powerpoint/2010/main" val="1908359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74</a:t>
            </a:fld>
            <a:endParaRPr lang="en-US" dirty="0"/>
          </a:p>
        </p:txBody>
      </p:sp>
    </p:spTree>
    <p:extLst>
      <p:ext uri="{BB962C8B-B14F-4D97-AF65-F5344CB8AC3E}">
        <p14:creationId xmlns:p14="http://schemas.microsoft.com/office/powerpoint/2010/main" val="2214960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74E42-A44F-4544-B585-0AB6690315D8}" type="slidenum">
              <a:rPr lang="en-US" smtClean="0"/>
              <a:t>75</a:t>
            </a:fld>
            <a:endParaRPr lang="en-US" dirty="0"/>
          </a:p>
        </p:txBody>
      </p:sp>
    </p:spTree>
    <p:extLst>
      <p:ext uri="{BB962C8B-B14F-4D97-AF65-F5344CB8AC3E}">
        <p14:creationId xmlns:p14="http://schemas.microsoft.com/office/powerpoint/2010/main" val="3017802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76</a:t>
            </a:fld>
            <a:endParaRPr lang="en-US" dirty="0"/>
          </a:p>
        </p:txBody>
      </p:sp>
    </p:spTree>
    <p:extLst>
      <p:ext uri="{BB962C8B-B14F-4D97-AF65-F5344CB8AC3E}">
        <p14:creationId xmlns:p14="http://schemas.microsoft.com/office/powerpoint/2010/main" val="598255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77</a:t>
            </a:fld>
            <a:endParaRPr lang="en-US" dirty="0"/>
          </a:p>
        </p:txBody>
      </p:sp>
    </p:spTree>
    <p:extLst>
      <p:ext uri="{BB962C8B-B14F-4D97-AF65-F5344CB8AC3E}">
        <p14:creationId xmlns:p14="http://schemas.microsoft.com/office/powerpoint/2010/main" val="326968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777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5593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17</a:t>
            </a:fld>
            <a:endParaRPr lang="en-US" dirty="0"/>
          </a:p>
        </p:txBody>
      </p:sp>
    </p:spTree>
    <p:extLst>
      <p:ext uri="{BB962C8B-B14F-4D97-AF65-F5344CB8AC3E}">
        <p14:creationId xmlns:p14="http://schemas.microsoft.com/office/powerpoint/2010/main" val="363928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74E42-A44F-4544-B585-0AB6690315D8}" type="slidenum">
              <a:rPr lang="en-US" smtClean="0"/>
              <a:t>18</a:t>
            </a:fld>
            <a:endParaRPr lang="en-US" dirty="0"/>
          </a:p>
        </p:txBody>
      </p:sp>
    </p:spTree>
    <p:extLst>
      <p:ext uri="{BB962C8B-B14F-4D97-AF65-F5344CB8AC3E}">
        <p14:creationId xmlns:p14="http://schemas.microsoft.com/office/powerpoint/2010/main" val="2052802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52395" y="6350879"/>
            <a:ext cx="4517081" cy="6022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67591" cy="6858000"/>
          </a:xfrm>
          <a:prstGeom prst="rect">
            <a:avLst/>
          </a:prstGeom>
        </p:spPr>
      </p:pic>
      <p:sp>
        <p:nvSpPr>
          <p:cNvPr id="2" name="Title 1"/>
          <p:cNvSpPr>
            <a:spLocks noGrp="1"/>
          </p:cNvSpPr>
          <p:nvPr>
            <p:ph type="ctrTitle"/>
          </p:nvPr>
        </p:nvSpPr>
        <p:spPr>
          <a:xfrm>
            <a:off x="725714" y="1122363"/>
            <a:ext cx="7772400" cy="3346331"/>
          </a:xfrm>
        </p:spPr>
        <p:txBody>
          <a:bodyPr anchor="b">
            <a:normAutofit/>
          </a:bodyPr>
          <a:lstStyle>
            <a:lvl1pPr algn="ctr">
              <a:defRPr sz="3600" b="1" i="0">
                <a:solidFill>
                  <a:schemeClr val="bg1"/>
                </a:solidFill>
                <a:latin typeface="Arial Black" charset="0"/>
                <a:ea typeface="Arial Black" charset="0"/>
                <a:cs typeface="Arial Black"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4753504"/>
            <a:ext cx="6858000" cy="1655763"/>
          </a:xfrm>
        </p:spPr>
        <p:txBody>
          <a:bodyPr>
            <a:normAutofit/>
          </a:bodyPr>
          <a:lstStyle>
            <a:lvl1pPr marL="0" indent="0" algn="ctr">
              <a:buNone/>
              <a:defRPr sz="2000" b="1" i="0">
                <a:solidFill>
                  <a:schemeClr val="bg1"/>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2346960" cy="14224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8384" y="6350880"/>
            <a:ext cx="1539796" cy="411321"/>
          </a:xfrm>
          <a:prstGeom prst="rect">
            <a:avLst/>
          </a:prstGeom>
        </p:spPr>
      </p:pic>
    </p:spTree>
    <p:extLst>
      <p:ext uri="{BB962C8B-B14F-4D97-AF65-F5344CB8AC3E}">
        <p14:creationId xmlns:p14="http://schemas.microsoft.com/office/powerpoint/2010/main" val="264284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78BD9-EE1B-4466-B345-E90E2BCF776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981CA-DAE7-4415-8056-7C8EE88E5370}" type="slidenum">
              <a:rPr lang="en-US" smtClean="0"/>
              <a:t>‹#›</a:t>
            </a:fld>
            <a:endParaRPr lang="en-US"/>
          </a:p>
        </p:txBody>
      </p:sp>
    </p:spTree>
    <p:extLst>
      <p:ext uri="{BB962C8B-B14F-4D97-AF65-F5344CB8AC3E}">
        <p14:creationId xmlns:p14="http://schemas.microsoft.com/office/powerpoint/2010/main" val="120438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78BD9-EE1B-4466-B345-E90E2BCF7769}"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981CA-DAE7-4415-8056-7C8EE88E5370}" type="slidenum">
              <a:rPr lang="en-US" smtClean="0"/>
              <a:t>‹#›</a:t>
            </a:fld>
            <a:endParaRPr lang="en-US"/>
          </a:p>
        </p:txBody>
      </p:sp>
    </p:spTree>
    <p:extLst>
      <p:ext uri="{BB962C8B-B14F-4D97-AF65-F5344CB8AC3E}">
        <p14:creationId xmlns:p14="http://schemas.microsoft.com/office/powerpoint/2010/main" val="4305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B78BD9-EE1B-4466-B345-E90E2BCF7769}"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981CA-DAE7-4415-8056-7C8EE88E5370}" type="slidenum">
              <a:rPr lang="en-US" smtClean="0"/>
              <a:t>‹#›</a:t>
            </a:fld>
            <a:endParaRPr lang="en-US"/>
          </a:p>
        </p:txBody>
      </p:sp>
    </p:spTree>
    <p:extLst>
      <p:ext uri="{BB962C8B-B14F-4D97-AF65-F5344CB8AC3E}">
        <p14:creationId xmlns:p14="http://schemas.microsoft.com/office/powerpoint/2010/main" val="463902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B78BD9-EE1B-4466-B345-E90E2BCF7769}"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981CA-DAE7-4415-8056-7C8EE88E5370}" type="slidenum">
              <a:rPr lang="en-US" smtClean="0"/>
              <a:t>‹#›</a:t>
            </a:fld>
            <a:endParaRPr lang="en-US"/>
          </a:p>
        </p:txBody>
      </p:sp>
    </p:spTree>
    <p:extLst>
      <p:ext uri="{BB962C8B-B14F-4D97-AF65-F5344CB8AC3E}">
        <p14:creationId xmlns:p14="http://schemas.microsoft.com/office/powerpoint/2010/main" val="22671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78BD9-EE1B-4466-B345-E90E2BCF7769}"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981CA-DAE7-4415-8056-7C8EE88E5370}" type="slidenum">
              <a:rPr lang="en-US" smtClean="0"/>
              <a:t>‹#›</a:t>
            </a:fld>
            <a:endParaRPr lang="en-US"/>
          </a:p>
        </p:txBody>
      </p:sp>
    </p:spTree>
    <p:extLst>
      <p:ext uri="{BB962C8B-B14F-4D97-AF65-F5344CB8AC3E}">
        <p14:creationId xmlns:p14="http://schemas.microsoft.com/office/powerpoint/2010/main" val="400919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332221"/>
            <a:ext cx="9144000" cy="525780"/>
          </a:xfrm>
          <a:prstGeom prst="rect">
            <a:avLst/>
          </a:prstGeom>
        </p:spPr>
      </p:pic>
      <p:pic>
        <p:nvPicPr>
          <p:cNvPr id="9" name="Picture 8"/>
          <p:cNvPicPr>
            <a:picLocks noChangeAspect="1"/>
          </p:cNvPicPr>
          <p:nvPr/>
        </p:nvPicPr>
        <p:blipFill>
          <a:blip r:embed="rId9" cstate="print">
            <a:alphaModFix/>
            <a:extLst>
              <a:ext uri="{28A0092B-C50C-407E-A947-70E740481C1C}">
                <a14:useLocalDpi xmlns:a14="http://schemas.microsoft.com/office/drawing/2010/main" val="0"/>
              </a:ext>
            </a:extLst>
          </a:blip>
          <a:stretch>
            <a:fillRect/>
          </a:stretch>
        </p:blipFill>
        <p:spPr>
          <a:xfrm>
            <a:off x="-152395" y="6350879"/>
            <a:ext cx="4517081" cy="602277"/>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14" y="0"/>
            <a:ext cx="2367591" cy="6858000"/>
          </a:xfrm>
          <a:prstGeom prst="rect">
            <a:avLst/>
          </a:prstGeom>
        </p:spPr>
      </p:pic>
      <p:sp>
        <p:nvSpPr>
          <p:cNvPr id="2" name="Title Placeholder 1"/>
          <p:cNvSpPr>
            <a:spLocks noGrp="1"/>
          </p:cNvSpPr>
          <p:nvPr>
            <p:ph type="title"/>
          </p:nvPr>
        </p:nvSpPr>
        <p:spPr>
          <a:xfrm>
            <a:off x="1618344" y="0"/>
            <a:ext cx="6897006" cy="14208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6"/>
            <a:ext cx="7886700" cy="38076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96366" y="6356351"/>
            <a:ext cx="4511533" cy="365125"/>
          </a:xfrm>
          <a:prstGeom prst="rect">
            <a:avLst/>
          </a:prstGeom>
        </p:spPr>
        <p:txBody>
          <a:bodyPr vert="horz" lIns="91440" tIns="45720" rIns="91440" bIns="45720" rtlCol="0" anchor="ctr"/>
          <a:lstStyle>
            <a:lvl1pPr algn="ctr">
              <a:defRPr sz="900" b="1" i="0">
                <a:solidFill>
                  <a:schemeClr val="bg1"/>
                </a:solidFill>
                <a:latin typeface="Arial" charset="0"/>
                <a:ea typeface="Arial" charset="0"/>
                <a:cs typeface="Arial" charset="0"/>
              </a:defRPr>
            </a:lvl1pPr>
          </a:lstStyle>
          <a:p>
            <a:endParaRPr lang="en-US"/>
          </a:p>
        </p:txBody>
      </p:sp>
      <p:sp>
        <p:nvSpPr>
          <p:cNvPr id="6" name="Slide Number Placeholder 5"/>
          <p:cNvSpPr>
            <a:spLocks noGrp="1"/>
          </p:cNvSpPr>
          <p:nvPr>
            <p:ph type="sldNum" sz="quarter" idx="4"/>
          </p:nvPr>
        </p:nvSpPr>
        <p:spPr>
          <a:xfrm>
            <a:off x="145144" y="6356351"/>
            <a:ext cx="481735" cy="365125"/>
          </a:xfrm>
          <a:prstGeom prst="rect">
            <a:avLst/>
          </a:prstGeom>
        </p:spPr>
        <p:txBody>
          <a:bodyPr vert="horz" lIns="91440" tIns="45720" rIns="91440" bIns="45720" rtlCol="0" anchor="ctr"/>
          <a:lstStyle>
            <a:lvl1pPr algn="r">
              <a:defRPr sz="900" b="1" i="0">
                <a:solidFill>
                  <a:schemeClr val="bg1"/>
                </a:solidFill>
                <a:latin typeface="Arial" charset="0"/>
                <a:ea typeface="Arial" charset="0"/>
                <a:cs typeface="Arial" charset="0"/>
              </a:defRPr>
            </a:lvl1pPr>
          </a:lstStyle>
          <a:p>
            <a:fld id="{E50981CA-DAE7-4415-8056-7C8EE88E5370}" type="slidenum">
              <a:rPr lang="en-US" smtClean="0"/>
              <a:t>‹#›</a:t>
            </a:fld>
            <a:endParaRPr lang="en-US"/>
          </a:p>
        </p:txBody>
      </p:sp>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131" y="-19351"/>
            <a:ext cx="1789607" cy="1084611"/>
          </a:xfrm>
          <a:prstGeom prst="rect">
            <a:avLst/>
          </a:prstGeom>
        </p:spPr>
      </p:pic>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b="1" i="0">
                <a:solidFill>
                  <a:schemeClr val="bg1"/>
                </a:solidFill>
                <a:latin typeface="Arial" charset="0"/>
                <a:ea typeface="Arial" charset="0"/>
                <a:cs typeface="Arial" charset="0"/>
              </a:defRPr>
            </a:lvl1pPr>
          </a:lstStyle>
          <a:p>
            <a:fld id="{76B78BD9-EE1B-4466-B345-E90E2BCF7769}" type="datetimeFigureOut">
              <a:rPr lang="en-US" smtClean="0"/>
              <a:t>9/28/2017</a:t>
            </a:fld>
            <a:endParaRPr lang="en-US"/>
          </a:p>
        </p:txBody>
      </p:sp>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08094" y="5922705"/>
            <a:ext cx="523665" cy="592129"/>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05017" y="6350880"/>
            <a:ext cx="1539796" cy="411321"/>
          </a:xfrm>
          <a:prstGeom prst="rect">
            <a:avLst/>
          </a:prstGeom>
        </p:spPr>
      </p:pic>
    </p:spTree>
    <p:extLst>
      <p:ext uri="{BB962C8B-B14F-4D97-AF65-F5344CB8AC3E}">
        <p14:creationId xmlns:p14="http://schemas.microsoft.com/office/powerpoint/2010/main" val="7034113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xStyles>
    <p:titleStyle>
      <a:lvl1pPr algn="l" defTabSz="685800" rtl="0" eaLnBrk="1" latinLnBrk="0" hangingPunct="1">
        <a:lnSpc>
          <a:spcPct val="90000"/>
        </a:lnSpc>
        <a:spcBef>
          <a:spcPct val="0"/>
        </a:spcBef>
        <a:buNone/>
        <a:defRPr sz="2400" b="1" i="0" kern="1200">
          <a:solidFill>
            <a:srgbClr val="002060"/>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1" i="0" kern="1200">
          <a:solidFill>
            <a:srgbClr val="002060"/>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2">
              <a:lumMod val="50000"/>
            </a:schemeClr>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2">
              <a:lumMod val="50000"/>
            </a:schemeClr>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2">
              <a:lumMod val="50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hyperlink" Target="http://www.kent.edu/hr/benefits/new-hire-benefits-information"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kent.edu/smoke-fre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kent.edu/hr/benefits/new-hire-benefits-information"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www.kent.edu/hr/benefits/retirement" TargetMode="External"/><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www.kent.edu/hr/benefits/state-and-alternative-retirement-option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opers.org/"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www.strsoh.org/"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www.kent.edu/hr/benefits/family-medical-leave-fmla"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mailto:wellness@kent.edu" TargetMode="External"/><Relationship Id="rId4" Type="http://schemas.openxmlformats.org/officeDocument/2006/relationships/hyperlink" Target="http://www.kent.edu/hr/benefits/onewellu.cf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www.anthem.com/"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www.medmutual.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www.kent.edu/hr/benefit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www.kent.edu/hr/benefits/medical-insurance"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hyperlink" Target="mailto:derrick_fellows@us.aflac.com"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ohio.gov/"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3150" y="1371600"/>
            <a:ext cx="7315200" cy="3847862"/>
          </a:xfrm>
          <a:prstGeom prst="roundRect">
            <a:avLst/>
          </a:prstGeom>
          <a:solidFill>
            <a:srgbClr val="002060"/>
          </a:solidFill>
          <a:effectLst>
            <a:glow rad="228600">
              <a:schemeClr val="accent5">
                <a:satMod val="175000"/>
                <a:alpha val="40000"/>
              </a:schemeClr>
            </a:glow>
          </a:effectLst>
        </p:spPr>
        <p:txBody>
          <a:bodyPr anchor="t">
            <a:spAutoFit/>
          </a:bodyPr>
          <a:lstStyle/>
          <a:p>
            <a:pPr algn="ctr">
              <a:defRPr/>
            </a:pPr>
            <a:r>
              <a:rPr lang="en-US" sz="4400">
                <a:solidFill>
                  <a:srgbClr val="FFFF00"/>
                </a:solidFill>
                <a:latin typeface="+mj-lt"/>
                <a:ea typeface="+mj-ea"/>
                <a:cs typeface="+mj-cs"/>
              </a:rPr>
              <a:t>Welcome alex</a:t>
            </a:r>
            <a:endParaRPr lang="en-US" sz="4400" dirty="0">
              <a:solidFill>
                <a:srgbClr val="FFFF00"/>
              </a:solidFill>
              <a:latin typeface="+mj-lt"/>
              <a:ea typeface="+mj-ea"/>
              <a:cs typeface="+mj-cs"/>
            </a:endParaRPr>
          </a:p>
          <a:p>
            <a:pPr algn="ctr">
              <a:defRPr/>
            </a:pPr>
            <a:r>
              <a:rPr lang="en-US" sz="4400" dirty="0">
                <a:solidFill>
                  <a:srgbClr val="FFFF00"/>
                </a:solidFill>
                <a:latin typeface="+mj-lt"/>
                <a:ea typeface="+mj-ea"/>
                <a:cs typeface="+mj-cs"/>
              </a:rPr>
              <a:t>Kent State University</a:t>
            </a:r>
          </a:p>
          <a:p>
            <a:pPr algn="ctr">
              <a:defRPr/>
            </a:pPr>
            <a:r>
              <a:rPr lang="en-US" sz="4400" dirty="0">
                <a:solidFill>
                  <a:srgbClr val="FFFF00"/>
                </a:solidFill>
                <a:latin typeface="+mj-lt"/>
                <a:ea typeface="+mj-ea"/>
                <a:cs typeface="+mj-cs"/>
              </a:rPr>
              <a:t>New Hire Orientation</a:t>
            </a:r>
          </a:p>
          <a:p>
            <a:pPr algn="ctr">
              <a:defRPr/>
            </a:pPr>
            <a:r>
              <a:rPr lang="en-US" sz="4400" dirty="0">
                <a:solidFill>
                  <a:srgbClr val="FFFF00"/>
                </a:solidFill>
                <a:latin typeface="+mj-lt"/>
                <a:ea typeface="+mj-ea"/>
                <a:cs typeface="+mj-cs"/>
              </a:rPr>
              <a:t>Benefits &amp; Wellness</a:t>
            </a:r>
          </a:p>
          <a:p>
            <a:pPr algn="ctr">
              <a:defRPr/>
            </a:pPr>
            <a:r>
              <a:rPr lang="en-US" sz="4400" dirty="0">
                <a:solidFill>
                  <a:srgbClr val="FFFF00"/>
                </a:solidFill>
                <a:latin typeface="+mj-lt"/>
                <a:ea typeface="+mj-ea"/>
                <a:cs typeface="+mj-cs"/>
              </a:rPr>
              <a:t> Program</a:t>
            </a:r>
          </a:p>
        </p:txBody>
      </p:sp>
      <p:sp>
        <p:nvSpPr>
          <p:cNvPr id="3076" name="TextBox 1"/>
          <p:cNvSpPr txBox="1">
            <a:spLocks noChangeArrowheads="1"/>
          </p:cNvSpPr>
          <p:nvPr/>
        </p:nvSpPr>
        <p:spPr bwMode="auto">
          <a:xfrm>
            <a:off x="8388350" y="6400800"/>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0E97B16-2286-418A-B19B-A7F17E7BD5D7}" type="slidenum">
              <a:rPr lang="en-US" altLang="en-US" sz="1200"/>
              <a:pPr/>
              <a:t>1</a:t>
            </a:fld>
            <a:r>
              <a:rPr lang="en-US" altLang="en-US" sz="1200" dirty="0"/>
              <a:t> of 61</a:t>
            </a:r>
          </a:p>
        </p:txBody>
      </p:sp>
      <p:sp>
        <p:nvSpPr>
          <p:cNvPr id="2" name="TextBox 1"/>
          <p:cNvSpPr txBox="1"/>
          <p:nvPr/>
        </p:nvSpPr>
        <p:spPr>
          <a:xfrm>
            <a:off x="1073150" y="5715000"/>
            <a:ext cx="7315200" cy="369332"/>
          </a:xfrm>
          <a:prstGeom prst="rect">
            <a:avLst/>
          </a:prstGeom>
          <a:noFill/>
        </p:spPr>
        <p:txBody>
          <a:bodyPr wrap="square" rtlCol="0">
            <a:spAutoFit/>
          </a:bodyPr>
          <a:lstStyle/>
          <a:p>
            <a:pPr algn="ctr"/>
            <a:r>
              <a:rPr lang="en-US" b="1" dirty="0">
                <a:hlinkClick r:id="rId5"/>
              </a:rPr>
              <a:t>http://www.kent.edu/hr/benefits/new-hire-benefits-information</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493721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defTabSz="914400">
              <a:defRPr/>
            </a:pPr>
            <a:r>
              <a:rPr lang="en-US" sz="2200" dirty="0">
                <a:solidFill>
                  <a:srgbClr val="000099"/>
                </a:solidFill>
                <a:latin typeface="Arial" panose="020B0604020202020204" pitchFamily="34" charset="0"/>
                <a:ea typeface="+mn-ea"/>
                <a:cs typeface="Arial" panose="020B0604020202020204" pitchFamily="34" charset="0"/>
              </a:rPr>
              <a:t>Smoke-Free,  Tobacco-Free University</a:t>
            </a:r>
          </a:p>
        </p:txBody>
      </p:sp>
      <p:sp>
        <p:nvSpPr>
          <p:cNvPr id="3" name="Content Placeholder 2"/>
          <p:cNvSpPr>
            <a:spLocks noGrp="1"/>
          </p:cNvSpPr>
          <p:nvPr>
            <p:ph idx="1"/>
          </p:nvPr>
        </p:nvSpPr>
        <p:spPr>
          <a:xfrm>
            <a:off x="1219896" y="1408508"/>
            <a:ext cx="7829550" cy="4376927"/>
          </a:xfrm>
        </p:spPr>
        <p:txBody>
          <a:bodyPr>
            <a:normAutofit/>
          </a:bodyPr>
          <a:lstStyle/>
          <a:p>
            <a:pPr marL="0" indent="0">
              <a:buNone/>
            </a:pPr>
            <a:r>
              <a:rPr lang="en-US" dirty="0">
                <a:solidFill>
                  <a:schemeClr val="accent5">
                    <a:lumMod val="75000"/>
                  </a:schemeClr>
                </a:solidFill>
              </a:rPr>
              <a:t>Kent State will become a smoke-free, tobacco-free university effective July 1, 2017</a:t>
            </a:r>
            <a:r>
              <a:rPr lang="en-US" dirty="0"/>
              <a:t/>
            </a:r>
            <a:br>
              <a:rPr lang="en-US" dirty="0"/>
            </a:br>
            <a:endParaRPr lang="en-US" dirty="0"/>
          </a:p>
          <a:p>
            <a:pPr>
              <a:lnSpc>
                <a:spcPct val="110000"/>
              </a:lnSpc>
              <a:buFont typeface="Wingdings" panose="05000000000000000000" pitchFamily="2" charset="2"/>
              <a:buChar char="Ø"/>
            </a:pPr>
            <a:r>
              <a:rPr lang="en-US" sz="2000" b="0" dirty="0"/>
              <a:t>All cessation resources can be found at </a:t>
            </a:r>
            <a:r>
              <a:rPr lang="en-US" sz="2000" b="0" dirty="0">
                <a:hlinkClick r:id="rId3"/>
              </a:rPr>
              <a:t>http://www.kent.edu/smoke-free</a:t>
            </a:r>
            <a:r>
              <a:rPr lang="en-US" sz="2000" b="0" dirty="0"/>
              <a:t> </a:t>
            </a:r>
          </a:p>
          <a:p>
            <a:pPr>
              <a:lnSpc>
                <a:spcPct val="110000"/>
              </a:lnSpc>
              <a:buFont typeface="Wingdings" panose="05000000000000000000" pitchFamily="2" charset="2"/>
              <a:buChar char="Ø"/>
            </a:pPr>
            <a:r>
              <a:rPr lang="en-US" sz="2000" b="0" dirty="0"/>
              <a:t>Prescription drug plan updated to include nicotine replacement therapy (NRT) and other cessation medications with zero co-pay/co-insurance </a:t>
            </a:r>
          </a:p>
          <a:p>
            <a:pPr>
              <a:lnSpc>
                <a:spcPct val="110000"/>
              </a:lnSpc>
              <a:buFont typeface="Wingdings" panose="05000000000000000000" pitchFamily="2" charset="2"/>
              <a:buChar char="Ø"/>
            </a:pPr>
            <a:r>
              <a:rPr lang="en-US" sz="2000" b="0" dirty="0"/>
              <a:t>University policy 3342-5-21</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6607" y="4563234"/>
            <a:ext cx="3418743" cy="1213102"/>
          </a:xfrm>
          <a:prstGeom prst="rect">
            <a:avLst/>
          </a:prstGeom>
          <a:ln>
            <a:solidFill>
              <a:schemeClr val="bg1">
                <a:lumMod val="65000"/>
              </a:schemeClr>
            </a:solidFill>
          </a:ln>
        </p:spPr>
      </p:pic>
    </p:spTree>
    <p:extLst>
      <p:ext uri="{BB962C8B-B14F-4D97-AF65-F5344CB8AC3E}">
        <p14:creationId xmlns:p14="http://schemas.microsoft.com/office/powerpoint/2010/main" val="133466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067" y="1062048"/>
            <a:ext cx="6849120" cy="3357552"/>
          </a:xfrm>
        </p:spPr>
        <p:txBody>
          <a:bodyPr>
            <a:normAutofit fontScale="90000"/>
          </a:bodyPr>
          <a:lstStyle/>
          <a:p>
            <a:pPr algn="ctr">
              <a:lnSpc>
                <a:spcPct val="100000"/>
              </a:lnSpc>
            </a:pPr>
            <a:r>
              <a:rPr lang="en-US" dirty="0"/>
              <a:t/>
            </a:r>
            <a:br>
              <a:rPr lang="en-US" dirty="0"/>
            </a:br>
            <a:r>
              <a:rPr lang="en-US" dirty="0"/>
              <a:t/>
            </a:r>
            <a:br>
              <a:rPr lang="en-US" dirty="0"/>
            </a:br>
            <a:r>
              <a:rPr lang="en-US"/>
              <a:t/>
            </a:r>
            <a:br>
              <a:rPr lang="en-US"/>
            </a:br>
            <a:r>
              <a:rPr lang="en-US" sz="3100"/>
              <a:t>Questions?</a:t>
            </a:r>
            <a:r>
              <a:rPr lang="en-US" sz="3100" dirty="0">
                <a:solidFill>
                  <a:srgbClr val="000099"/>
                </a:solidFill>
                <a:latin typeface="Arial" pitchFamily="34" charset="0"/>
                <a:ea typeface="ＭＳ Ｐゴシック" pitchFamily="34" charset="-128"/>
                <a:cs typeface="+mn-cs"/>
              </a:rPr>
              <a:t/>
            </a:r>
            <a:br>
              <a:rPr lang="en-US" sz="3100" dirty="0">
                <a:solidFill>
                  <a:srgbClr val="000099"/>
                </a:solidFill>
                <a:latin typeface="Arial" pitchFamily="34" charset="0"/>
                <a:ea typeface="ＭＳ Ｐゴシック" pitchFamily="34" charset="-128"/>
                <a:cs typeface="+mn-cs"/>
              </a:rPr>
            </a:br>
            <a:r>
              <a:rPr lang="en-US" sz="3600" b="0" dirty="0"/>
              <a:t>	</a:t>
            </a:r>
            <a:r>
              <a:rPr lang="en-US" sz="3100" dirty="0"/>
              <a:t/>
            </a:r>
            <a:br>
              <a:rPr lang="en-US" sz="3100" dirty="0"/>
            </a:br>
            <a:r>
              <a:rPr lang="en-US" sz="3100" dirty="0"/>
              <a:t/>
            </a:r>
            <a:br>
              <a:rPr lang="en-US" sz="3100" dirty="0"/>
            </a:br>
            <a:r>
              <a:rPr lang="en-US" sz="3100" dirty="0"/>
              <a:t/>
            </a:r>
            <a:br>
              <a:rPr lang="en-US" sz="3100" dirty="0"/>
            </a:br>
            <a:endParaRPr lang="en-US" sz="3100"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48400" y="4465306"/>
            <a:ext cx="2335736" cy="1450045"/>
          </a:xfrm>
        </p:spPr>
      </p:pic>
    </p:spTree>
    <p:extLst>
      <p:ext uri="{BB962C8B-B14F-4D97-AF65-F5344CB8AC3E}">
        <p14:creationId xmlns:p14="http://schemas.microsoft.com/office/powerpoint/2010/main" val="246308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5334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Your Retirement Plan Options:</a:t>
            </a:r>
          </a:p>
          <a:p>
            <a:pPr algn="ctr">
              <a:defRPr/>
            </a:pPr>
            <a:r>
              <a:rPr lang="en-US" sz="2200" b="1" dirty="0">
                <a:solidFill>
                  <a:srgbClr val="000099"/>
                </a:solidFill>
                <a:latin typeface="Arial" panose="020B0604020202020204" pitchFamily="34" charset="0"/>
                <a:cs typeface="Arial" panose="020B0604020202020204" pitchFamily="34" charset="0"/>
              </a:rPr>
              <a:t>Agenda</a:t>
            </a:r>
          </a:p>
        </p:txBody>
      </p:sp>
      <p:sp>
        <p:nvSpPr>
          <p:cNvPr id="16389" name="Rectangle 3"/>
          <p:cNvSpPr>
            <a:spLocks noGrp="1" noChangeArrowheads="1"/>
          </p:cNvSpPr>
          <p:nvPr>
            <p:ph type="body" idx="4294967295"/>
          </p:nvPr>
        </p:nvSpPr>
        <p:spPr bwMode="auto">
          <a:xfrm>
            <a:off x="1371600" y="1828800"/>
            <a:ext cx="7543800" cy="3352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Ctr="0" compatLnSpc="1">
            <a:prstTxWarp prst="textNoShape">
              <a:avLst/>
            </a:prstTxWarp>
            <a:noAutofit/>
          </a:bodyPr>
          <a:lstStyle/>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Retirement Plan Enrollment Process</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State of Ohio Retirement Systems</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Social Security</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Supplemental Retirement Savings Options </a:t>
            </a:r>
          </a:p>
        </p:txBody>
      </p:sp>
    </p:spTree>
    <p:extLst>
      <p:ext uri="{BB962C8B-B14F-4D97-AF65-F5344CB8AC3E}">
        <p14:creationId xmlns:p14="http://schemas.microsoft.com/office/powerpoint/2010/main" val="74150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457200"/>
            <a:ext cx="7620000" cy="430887"/>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Retirement Plan Enrollment Process</a:t>
            </a:r>
          </a:p>
        </p:txBody>
      </p:sp>
      <p:sp>
        <p:nvSpPr>
          <p:cNvPr id="16389" name="Rectangle 3"/>
          <p:cNvSpPr>
            <a:spLocks noGrp="1" noChangeArrowheads="1"/>
          </p:cNvSpPr>
          <p:nvPr>
            <p:ph type="body" idx="4294967295"/>
          </p:nvPr>
        </p:nvSpPr>
        <p:spPr bwMode="auto">
          <a:xfrm>
            <a:off x="1594104" y="1371600"/>
            <a:ext cx="75438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Ctr="0" compatLnSpc="1">
            <a:prstTxWarp prst="textNoShape">
              <a:avLst/>
            </a:prstTxWarp>
            <a:noAutofit/>
          </a:bodyPr>
          <a:lstStyle/>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Review your packet of information carefully</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Make your decision and return your completed election form within the 120-day election period</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Forms should be returned to the Benefits Office in the Heer Hall</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You MUST complete a Retirement Plan Election Form regardless of your choice</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Your Election is IRREVOCABLE once it is received in the Benefits Department for as long as you are employed by Kent State University</a:t>
            </a:r>
          </a:p>
        </p:txBody>
      </p:sp>
    </p:spTree>
    <p:extLst>
      <p:ext uri="{BB962C8B-B14F-4D97-AF65-F5344CB8AC3E}">
        <p14:creationId xmlns:p14="http://schemas.microsoft.com/office/powerpoint/2010/main" val="428490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24796" y="381000"/>
            <a:ext cx="5514964" cy="5867400"/>
          </a:xfrm>
          <a:prstGeom prst="rect">
            <a:avLst/>
          </a:prstGeom>
          <a:ln>
            <a:solidFill>
              <a:schemeClr val="accent1"/>
            </a:solidFill>
          </a:ln>
        </p:spPr>
      </p:pic>
      <p:sp>
        <p:nvSpPr>
          <p:cNvPr id="3" name="Explosion 2 2"/>
          <p:cNvSpPr/>
          <p:nvPr/>
        </p:nvSpPr>
        <p:spPr>
          <a:xfrm rot="20820707">
            <a:off x="1153643" y="1115593"/>
            <a:ext cx="1981200" cy="1676400"/>
          </a:xfrm>
          <a:prstGeom prst="irregularSeal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Due Today!</a:t>
            </a:r>
          </a:p>
        </p:txBody>
      </p:sp>
      <p:sp>
        <p:nvSpPr>
          <p:cNvPr id="4" name="TextBox 3"/>
          <p:cNvSpPr txBox="1"/>
          <p:nvPr/>
        </p:nvSpPr>
        <p:spPr>
          <a:xfrm rot="2293563">
            <a:off x="3489978" y="2997469"/>
            <a:ext cx="3784600" cy="1016000"/>
          </a:xfrm>
          <a:prstGeom prst="rect">
            <a:avLst/>
          </a:prstGeom>
          <a:noFill/>
          <a:scene3d>
            <a:camera prst="orthographicFront"/>
            <a:lightRig rig="threePt" dir="t"/>
          </a:scene3d>
          <a:sp3d contourW="12700">
            <a:contourClr>
              <a:schemeClr val="bg1">
                <a:lumMod val="50000"/>
                <a:lumOff val="50000"/>
              </a:schemeClr>
            </a:contourClr>
          </a:sp3d>
        </p:spPr>
        <p:txBody>
          <a:bodyPr>
            <a:spAutoFit/>
          </a:bodyPr>
          <a:lstStyle/>
          <a:p>
            <a:pPr algn="ctr">
              <a:defRPr/>
            </a:pPr>
            <a:r>
              <a:rPr lang="en-US" sz="6000" dirty="0">
                <a:solidFill>
                  <a:prstClr val="black">
                    <a:lumMod val="50000"/>
                    <a:lumOff val="50000"/>
                  </a:prstClr>
                </a:solidFill>
              </a:rPr>
              <a:t>Sample</a:t>
            </a:r>
          </a:p>
        </p:txBody>
      </p:sp>
    </p:spTree>
    <p:extLst>
      <p:ext uri="{BB962C8B-B14F-4D97-AF65-F5344CB8AC3E}">
        <p14:creationId xmlns:p14="http://schemas.microsoft.com/office/powerpoint/2010/main" val="337308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019800"/>
            <a:ext cx="8839200" cy="369332"/>
          </a:xfrm>
          <a:prstGeom prst="rect">
            <a:avLst/>
          </a:prstGeom>
        </p:spPr>
        <p:txBody>
          <a:bodyPr wrap="square">
            <a:spAutoFit/>
          </a:bodyPr>
          <a:lstStyle/>
          <a:p>
            <a:pPr algn="ctr"/>
            <a:r>
              <a:rPr lang="en-US" b="1" dirty="0">
                <a:solidFill>
                  <a:srgbClr val="0000FF"/>
                </a:solidFill>
                <a:hlinkClick r:id="rId3"/>
              </a:rPr>
              <a:t>http://www.kent.edu/hr/benefits/new-hire-benefits-information</a:t>
            </a:r>
            <a:endParaRPr lang="en-US" b="1" dirty="0">
              <a:solidFill>
                <a:srgbClr val="0000FF"/>
              </a:solidFill>
            </a:endParaRPr>
          </a:p>
        </p:txBody>
      </p:sp>
      <p:pic>
        <p:nvPicPr>
          <p:cNvPr id="3" name="Picture 2"/>
          <p:cNvPicPr>
            <a:picLocks noChangeAspect="1"/>
          </p:cNvPicPr>
          <p:nvPr/>
        </p:nvPicPr>
        <p:blipFill>
          <a:blip r:embed="rId4"/>
          <a:stretch>
            <a:fillRect/>
          </a:stretch>
        </p:blipFill>
        <p:spPr>
          <a:xfrm>
            <a:off x="2667000" y="228600"/>
            <a:ext cx="4800600" cy="5689243"/>
          </a:xfrm>
          <a:prstGeom prst="rect">
            <a:avLst/>
          </a:prstGeom>
          <a:ln>
            <a:solidFill>
              <a:schemeClr val="accent1"/>
            </a:solidFill>
          </a:ln>
        </p:spPr>
      </p:pic>
      <p:sp>
        <p:nvSpPr>
          <p:cNvPr id="6" name="Explosion 2 5"/>
          <p:cNvSpPr/>
          <p:nvPr/>
        </p:nvSpPr>
        <p:spPr>
          <a:xfrm rot="20820707">
            <a:off x="1069118" y="886523"/>
            <a:ext cx="1981200" cy="1713048"/>
          </a:xfrm>
          <a:prstGeom prst="irregularSeal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Due 120 days from hire date</a:t>
            </a:r>
          </a:p>
        </p:txBody>
      </p:sp>
      <p:sp>
        <p:nvSpPr>
          <p:cNvPr id="4" name="TextBox 3"/>
          <p:cNvSpPr txBox="1"/>
          <p:nvPr/>
        </p:nvSpPr>
        <p:spPr>
          <a:xfrm rot="2293563">
            <a:off x="3630892" y="2292464"/>
            <a:ext cx="2872817" cy="1015663"/>
          </a:xfrm>
          <a:prstGeom prst="rect">
            <a:avLst/>
          </a:prstGeom>
          <a:noFill/>
          <a:scene3d>
            <a:camera prst="orthographicFront"/>
            <a:lightRig rig="threePt" dir="t"/>
          </a:scene3d>
          <a:sp3d contourW="12700">
            <a:contourClr>
              <a:schemeClr val="bg1">
                <a:lumMod val="50000"/>
                <a:lumOff val="50000"/>
              </a:schemeClr>
            </a:contourClr>
          </a:sp3d>
        </p:spPr>
        <p:txBody>
          <a:bodyPr wrap="square">
            <a:spAutoFit/>
          </a:bodyPr>
          <a:lstStyle/>
          <a:p>
            <a:pPr algn="ctr">
              <a:defRPr/>
            </a:pPr>
            <a:r>
              <a:rPr lang="en-US" sz="6000" dirty="0">
                <a:solidFill>
                  <a:prstClr val="black">
                    <a:lumMod val="50000"/>
                    <a:lumOff val="50000"/>
                  </a:prstClr>
                </a:solidFill>
              </a:rPr>
              <a:t>Sample</a:t>
            </a:r>
          </a:p>
        </p:txBody>
      </p:sp>
    </p:spTree>
    <p:extLst>
      <p:ext uri="{BB962C8B-B14F-4D97-AF65-F5344CB8AC3E}">
        <p14:creationId xmlns:p14="http://schemas.microsoft.com/office/powerpoint/2010/main" val="292950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533400"/>
            <a:ext cx="7620000" cy="430887"/>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Retirement Plan Options</a:t>
            </a:r>
          </a:p>
        </p:txBody>
      </p:sp>
      <p:sp>
        <p:nvSpPr>
          <p:cNvPr id="3" name="TextBox 2"/>
          <p:cNvSpPr txBox="1"/>
          <p:nvPr/>
        </p:nvSpPr>
        <p:spPr>
          <a:xfrm>
            <a:off x="1219200" y="1371600"/>
            <a:ext cx="7772400" cy="3785652"/>
          </a:xfrm>
          <a:prstGeom prst="rect">
            <a:avLst/>
          </a:prstGeom>
          <a:noFill/>
        </p:spPr>
        <p:txBody>
          <a:bodyPr>
            <a:spAutoFit/>
          </a:bodyPr>
          <a:lstStyle/>
          <a:p>
            <a:pPr>
              <a:defRPr/>
            </a:pPr>
            <a:r>
              <a:rPr lang="en-US" sz="2000" b="1" dirty="0">
                <a:solidFill>
                  <a:srgbClr val="000099"/>
                </a:solidFill>
                <a:latin typeface="Arial" panose="020B0604020202020204" pitchFamily="34" charset="0"/>
                <a:cs typeface="Arial" panose="020B0604020202020204" pitchFamily="34" charset="0"/>
              </a:rPr>
              <a:t>Mandatory Retirement Contributions </a:t>
            </a:r>
            <a:r>
              <a:rPr lang="en-US" sz="2000" dirty="0">
                <a:solidFill>
                  <a:srgbClr val="000099"/>
                </a:solidFill>
                <a:latin typeface="Arial" panose="020B0604020202020204" pitchFamily="34" charset="0"/>
                <a:cs typeface="Arial" panose="020B0604020202020204" pitchFamily="34" charset="0"/>
              </a:rPr>
              <a:t>(State Retirement System)</a:t>
            </a:r>
          </a:p>
          <a:p>
            <a:pPr marL="342900" indent="-342900">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Current state law gives a choice of retirement plans to full-time faculty, classified and unclassified employees in regard to their mandatory retirement contributions.</a:t>
            </a:r>
          </a:p>
          <a:p>
            <a:pPr marL="800100" lvl="1" indent="-342900">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State Retirement System </a:t>
            </a:r>
          </a:p>
          <a:p>
            <a:pPr>
              <a:defRPr/>
            </a:pPr>
            <a:r>
              <a:rPr lang="en-US" sz="2000" dirty="0">
                <a:solidFill>
                  <a:srgbClr val="000099"/>
                </a:solidFill>
                <a:latin typeface="Arial" panose="020B0604020202020204" pitchFamily="34" charset="0"/>
                <a:cs typeface="Arial" panose="020B0604020202020204" pitchFamily="34" charset="0"/>
              </a:rPr>
              <a:t>	OPERS (Ohio Public Employees Retirement System)</a:t>
            </a:r>
          </a:p>
          <a:p>
            <a:pPr>
              <a:defRPr/>
            </a:pPr>
            <a:r>
              <a:rPr lang="en-US" sz="2000" dirty="0">
                <a:solidFill>
                  <a:srgbClr val="000099"/>
                </a:solidFill>
                <a:latin typeface="Arial" panose="020B0604020202020204" pitchFamily="34" charset="0"/>
                <a:cs typeface="Arial" panose="020B0604020202020204" pitchFamily="34" charset="0"/>
              </a:rPr>
              <a:t>	STRS (State Teachers Retirement System of Ohio)</a:t>
            </a:r>
          </a:p>
          <a:p>
            <a:pPr marL="800100" lvl="1" indent="-342900">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ARP (Alternative Retirement Plan)</a:t>
            </a:r>
          </a:p>
          <a:p>
            <a:pPr marL="342900" indent="-342900">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a:defRPr/>
            </a:pPr>
            <a:r>
              <a:rPr lang="en-US" sz="2000" b="1" dirty="0">
                <a:solidFill>
                  <a:srgbClr val="000099"/>
                </a:solidFill>
                <a:latin typeface="Arial" panose="020B0604020202020204" pitchFamily="34" charset="0"/>
                <a:cs typeface="Arial" panose="020B0604020202020204" pitchFamily="34" charset="0"/>
              </a:rPr>
              <a:t>Elective Employee Contributions</a:t>
            </a:r>
          </a:p>
          <a:p>
            <a:pPr marL="342900" indent="-342900">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403b/457b (Supplemental Retirement Savings)</a:t>
            </a:r>
          </a:p>
          <a:p>
            <a:pPr>
              <a:defRPr/>
            </a:pPr>
            <a:endParaRPr lang="en-US" sz="2000" dirty="0">
              <a:solidFill>
                <a:srgbClr val="000099"/>
              </a:solidFill>
              <a:latin typeface="Arial" panose="020B0604020202020204" pitchFamily="34" charset="0"/>
              <a:cs typeface="Arial" panose="020B0604020202020204" pitchFamily="34" charset="0"/>
            </a:endParaRPr>
          </a:p>
        </p:txBody>
      </p:sp>
      <p:pic>
        <p:nvPicPr>
          <p:cNvPr id="4" name="Picture 2" descr="C:\Users\Samantha\AppData\Local\Microsoft\Windows\Temporary Internet Files\Content.IE5\I1U0OHPO\MP90040137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4556715"/>
            <a:ext cx="2100289" cy="1680018"/>
          </a:xfrm>
          <a:prstGeom prst="rect">
            <a:avLst/>
          </a:prstGeom>
          <a:noFill/>
          <a:ln>
            <a:noFill/>
          </a:ln>
          <a:effectLst>
            <a:softEdge rad="508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28600" y="5592294"/>
            <a:ext cx="8763000" cy="369332"/>
          </a:xfrm>
          <a:prstGeom prst="rect">
            <a:avLst/>
          </a:prstGeom>
        </p:spPr>
        <p:txBody>
          <a:bodyPr wrap="square">
            <a:spAutoFit/>
          </a:bodyPr>
          <a:lstStyle/>
          <a:p>
            <a:pPr algn="ctr"/>
            <a:r>
              <a:rPr lang="en-US" b="1" dirty="0">
                <a:solidFill>
                  <a:srgbClr val="0000FF"/>
                </a:solidFill>
                <a:hlinkClick r:id="rId3"/>
              </a:rPr>
              <a:t>http://www.kent.edu/hr/benefits/retirement</a:t>
            </a:r>
            <a:endParaRPr lang="en-US" b="1" dirty="0">
              <a:solidFill>
                <a:srgbClr val="0000FF"/>
              </a:solidFill>
            </a:endParaRPr>
          </a:p>
        </p:txBody>
      </p:sp>
    </p:spTree>
    <p:extLst>
      <p:ext uri="{BB962C8B-B14F-4D97-AF65-F5344CB8AC3E}">
        <p14:creationId xmlns:p14="http://schemas.microsoft.com/office/powerpoint/2010/main" val="369872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810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Comparing Your Options Under the</a:t>
            </a:r>
          </a:p>
          <a:p>
            <a:pPr algn="ctr">
              <a:defRPr/>
            </a:pPr>
            <a:r>
              <a:rPr lang="en-US" sz="2200" b="1" dirty="0">
                <a:solidFill>
                  <a:srgbClr val="000099"/>
                </a:solidFill>
                <a:latin typeface="Arial" panose="020B0604020202020204" pitchFamily="34" charset="0"/>
                <a:cs typeface="Arial" panose="020B0604020202020204" pitchFamily="34" charset="0"/>
              </a:rPr>
              <a:t>State Retirement System</a:t>
            </a:r>
          </a:p>
        </p:txBody>
      </p:sp>
      <p:graphicFrame>
        <p:nvGraphicFramePr>
          <p:cNvPr id="7" name="Table 6"/>
          <p:cNvGraphicFramePr>
            <a:graphicFrameLocks noGrp="1"/>
          </p:cNvGraphicFramePr>
          <p:nvPr>
            <p:extLst>
              <p:ext uri="{D42A27DB-BD31-4B8C-83A1-F6EECF244321}">
                <p14:modId xmlns:p14="http://schemas.microsoft.com/office/powerpoint/2010/main" val="1259895454"/>
              </p:ext>
            </p:extLst>
          </p:nvPr>
        </p:nvGraphicFramePr>
        <p:xfrm>
          <a:off x="685800" y="1295400"/>
          <a:ext cx="8077200" cy="4511018"/>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624255">
                <a:tc>
                  <a:txBody>
                    <a:bodyPr/>
                    <a:lstStyle/>
                    <a:p>
                      <a:pPr algn="ctr"/>
                      <a:r>
                        <a:rPr lang="en-US" sz="2000" dirty="0">
                          <a:solidFill>
                            <a:schemeClr val="bg1"/>
                          </a:solidFill>
                          <a:latin typeface="Arial" panose="020B0604020202020204" pitchFamily="34" charset="0"/>
                          <a:cs typeface="Arial" panose="020B0604020202020204" pitchFamily="34" charset="0"/>
                        </a:rPr>
                        <a:t>OPERS</a:t>
                      </a:r>
                    </a:p>
                  </a:txBody>
                  <a:tcPr marT="45709" marB="45709" anchor="ctr">
                    <a:lnR w="12700" cap="flat" cmpd="sng" algn="ctr">
                      <a:solidFill>
                        <a:schemeClr val="tx1"/>
                      </a:solidFill>
                      <a:prstDash val="solid"/>
                      <a:round/>
                      <a:headEnd type="none" w="med" len="med"/>
                      <a:tailEnd type="none" w="med" len="med"/>
                    </a:lnR>
                  </a:tcPr>
                </a:tc>
                <a:tc>
                  <a:txBody>
                    <a:bodyPr/>
                    <a:lstStyle/>
                    <a:p>
                      <a:pPr algn="ctr"/>
                      <a:r>
                        <a:rPr lang="en-US" sz="2000" dirty="0">
                          <a:solidFill>
                            <a:schemeClr val="bg1"/>
                          </a:solidFill>
                          <a:latin typeface="Arial" panose="020B0604020202020204" pitchFamily="34" charset="0"/>
                          <a:cs typeface="Arial" panose="020B0604020202020204" pitchFamily="34" charset="0"/>
                        </a:rPr>
                        <a:t>STRS</a:t>
                      </a:r>
                    </a:p>
                  </a:txBody>
                  <a:tcPr marT="45709" marB="45709"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24255">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Traditional Pension Plan</a:t>
                      </a:r>
                    </a:p>
                    <a:p>
                      <a:pPr marL="0" indent="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(OPERS invests for you) </a:t>
                      </a:r>
                    </a:p>
                  </a:txBody>
                  <a:tcPr marT="45709" marB="45709" anchor="ctr">
                    <a:lnR w="12700" cap="flat" cmpd="sng" algn="ctr">
                      <a:solidFill>
                        <a:schemeClr val="tx1"/>
                      </a:solidFill>
                      <a:prstDash val="solid"/>
                      <a:round/>
                      <a:headEnd type="none" w="med" len="med"/>
                      <a:tailEnd type="none" w="med" len="med"/>
                    </a:lnR>
                  </a:tcPr>
                </a:tc>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Defined Benefit Plan</a:t>
                      </a:r>
                    </a:p>
                    <a:p>
                      <a:pPr marL="0" indent="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(STRS invests for you)</a:t>
                      </a:r>
                    </a:p>
                  </a:txBody>
                  <a:tcPr marT="45709" marB="45709"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24255">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Member-Directed Plan</a:t>
                      </a:r>
                    </a:p>
                    <a:p>
                      <a:pPr marL="0" indent="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(You direct your investments)</a:t>
                      </a:r>
                    </a:p>
                  </a:txBody>
                  <a:tcPr marT="45709" marB="45709" anchor="ctr">
                    <a:lnR w="12700" cap="flat" cmpd="sng" algn="ctr">
                      <a:solidFill>
                        <a:schemeClr val="tx1"/>
                      </a:solidFill>
                      <a:prstDash val="solid"/>
                      <a:round/>
                      <a:headEnd type="none" w="med" len="med"/>
                      <a:tailEnd type="none" w="med" len="med"/>
                    </a:lnR>
                  </a:tcPr>
                </a:tc>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Defined Contribution Plan</a:t>
                      </a:r>
                    </a:p>
                    <a:p>
                      <a:pPr marL="0" indent="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(You direct your investments)</a:t>
                      </a:r>
                    </a:p>
                  </a:txBody>
                  <a:tcPr marT="45709" marB="45709"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22834">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Combined Plan</a:t>
                      </a:r>
                    </a:p>
                    <a:p>
                      <a:pPr marL="285750" indent="-28575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(You direct your contribution investments, OPERS directs KSU contributions)</a:t>
                      </a:r>
                    </a:p>
                  </a:txBody>
                  <a:tcPr marT="45709" marB="45709" anchor="ctr">
                    <a:lnR w="12700" cap="flat" cmpd="sng" algn="ctr">
                      <a:solidFill>
                        <a:schemeClr val="tx1"/>
                      </a:solidFill>
                      <a:prstDash val="solid"/>
                      <a:round/>
                      <a:headEnd type="none" w="med" len="med"/>
                      <a:tailEnd type="none" w="med" len="med"/>
                    </a:lnR>
                  </a:tcPr>
                </a:tc>
                <a:tc>
                  <a:txBody>
                    <a:bodyPr/>
                    <a:lstStyle/>
                    <a:p>
                      <a:pPr marL="285750" indent="-285750" algn="l">
                        <a:buFont typeface="Wingdings" pitchFamily="2" charset="2"/>
                        <a:buChar char="Ø"/>
                      </a:pPr>
                      <a:r>
                        <a:rPr lang="en-US" sz="2000" b="1" kern="1200" dirty="0">
                          <a:solidFill>
                            <a:srgbClr val="000099"/>
                          </a:solidFill>
                          <a:latin typeface="Arial" panose="020B0604020202020204" pitchFamily="34" charset="0"/>
                          <a:ea typeface="+mn-ea"/>
                          <a:cs typeface="Arial" panose="020B0604020202020204" pitchFamily="34" charset="0"/>
                        </a:rPr>
                        <a:t>Combined Plan</a:t>
                      </a:r>
                    </a:p>
                    <a:p>
                      <a:pPr marL="285750" indent="-28575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(You direct your contribution investments, STRS directs KSU contributions)</a:t>
                      </a:r>
                    </a:p>
                  </a:txBody>
                  <a:tcPr marT="45709" marB="45709"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73091">
                <a:tc>
                  <a:txBody>
                    <a:bodyPr/>
                    <a:lstStyle/>
                    <a:p>
                      <a:pPr marL="285750" indent="-28575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Or</a:t>
                      </a:r>
                    </a:p>
                  </a:txBody>
                  <a:tcPr marT="45709" marB="45709" anchor="ctr">
                    <a:lnR w="12700" cap="flat" cmpd="sng" algn="ctr">
                      <a:solidFill>
                        <a:schemeClr val="tx1"/>
                      </a:solidFill>
                      <a:prstDash val="solid"/>
                      <a:round/>
                      <a:headEnd type="none" w="med" len="med"/>
                      <a:tailEnd type="none" w="med" len="med"/>
                    </a:lnR>
                  </a:tcPr>
                </a:tc>
                <a:tc>
                  <a:txBody>
                    <a:bodyPr/>
                    <a:lstStyle/>
                    <a:p>
                      <a:pPr marL="285750" indent="-285750" algn="ctr">
                        <a:buFont typeface="Wingdings" pitchFamily="2" charset="2"/>
                        <a:buNone/>
                      </a:pPr>
                      <a:r>
                        <a:rPr lang="en-US" sz="2000" b="0" kern="1200" dirty="0">
                          <a:solidFill>
                            <a:srgbClr val="000099"/>
                          </a:solidFill>
                          <a:latin typeface="Arial" panose="020B0604020202020204" pitchFamily="34" charset="0"/>
                          <a:ea typeface="+mn-ea"/>
                          <a:cs typeface="Arial" panose="020B0604020202020204" pitchFamily="34" charset="0"/>
                        </a:rPr>
                        <a:t>Or</a:t>
                      </a:r>
                    </a:p>
                  </a:txBody>
                  <a:tcPr marT="45709" marB="45709"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73091">
                <a:tc>
                  <a:txBody>
                    <a:bodyPr/>
                    <a:lstStyle/>
                    <a:p>
                      <a:pPr marL="342900" indent="-342900" algn="l">
                        <a:buFont typeface="Wingdings" pitchFamily="2" charset="2"/>
                        <a:buChar char="Ø"/>
                      </a:pPr>
                      <a:r>
                        <a:rPr lang="en-US" sz="2000" b="0" kern="1200" dirty="0">
                          <a:solidFill>
                            <a:srgbClr val="000099"/>
                          </a:solidFill>
                          <a:latin typeface="Arial" panose="020B0604020202020204" pitchFamily="34" charset="0"/>
                          <a:ea typeface="+mn-ea"/>
                          <a:cs typeface="Arial" panose="020B0604020202020204" pitchFamily="34" charset="0"/>
                        </a:rPr>
                        <a:t>Alternative Retirement</a:t>
                      </a:r>
                      <a:r>
                        <a:rPr lang="en-US" sz="2000" b="0" kern="1200" baseline="0" dirty="0">
                          <a:solidFill>
                            <a:srgbClr val="000099"/>
                          </a:solidFill>
                          <a:latin typeface="Arial" panose="020B0604020202020204" pitchFamily="34" charset="0"/>
                          <a:ea typeface="+mn-ea"/>
                          <a:cs typeface="Arial" panose="020B0604020202020204" pitchFamily="34" charset="0"/>
                        </a:rPr>
                        <a:t> Plan (ARP)</a:t>
                      </a:r>
                      <a:endParaRPr lang="en-US" sz="2000" b="0" kern="1200" dirty="0">
                        <a:solidFill>
                          <a:srgbClr val="000099"/>
                        </a:solidFill>
                        <a:latin typeface="Arial" panose="020B0604020202020204" pitchFamily="34" charset="0"/>
                        <a:ea typeface="+mn-ea"/>
                        <a:cs typeface="Arial" panose="020B0604020202020204" pitchFamily="34" charset="0"/>
                      </a:endParaRPr>
                    </a:p>
                  </a:txBody>
                  <a:tcPr marT="45709" marB="45709" anchor="ctr">
                    <a:lnR w="12700" cap="flat" cmpd="sng" algn="ctr">
                      <a:solidFill>
                        <a:schemeClr val="tx1"/>
                      </a:solidFill>
                      <a:prstDash val="solid"/>
                      <a:round/>
                      <a:headEnd type="none" w="med" len="med"/>
                      <a:tailEnd type="none" w="med" len="med"/>
                    </a:lnR>
                  </a:tcPr>
                </a:tc>
                <a:tc>
                  <a:txBody>
                    <a:bodyPr/>
                    <a:lstStyle/>
                    <a:p>
                      <a:pPr marL="342900" indent="-342900" algn="l">
                        <a:buFont typeface="Wingdings" pitchFamily="2" charset="2"/>
                        <a:buChar char="Ø"/>
                      </a:pPr>
                      <a:r>
                        <a:rPr lang="en-US" sz="2000" b="0" kern="1200" dirty="0">
                          <a:solidFill>
                            <a:srgbClr val="000099"/>
                          </a:solidFill>
                          <a:latin typeface="Arial" panose="020B0604020202020204" pitchFamily="34" charset="0"/>
                          <a:ea typeface="+mn-ea"/>
                          <a:cs typeface="Arial" panose="020B0604020202020204" pitchFamily="34" charset="0"/>
                        </a:rPr>
                        <a:t>Alternative Retirement Plan (ARP)</a:t>
                      </a:r>
                    </a:p>
                  </a:txBody>
                  <a:tcPr marT="45709" marB="45709"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8310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4572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OPERS Traditional Plan</a:t>
            </a:r>
          </a:p>
          <a:p>
            <a:pPr algn="ctr">
              <a:defRPr/>
            </a:pPr>
            <a:r>
              <a:rPr lang="en-US" sz="2200" b="1" dirty="0">
                <a:solidFill>
                  <a:srgbClr val="000099"/>
                </a:solidFill>
                <a:latin typeface="Arial" panose="020B0604020202020204" pitchFamily="34" charset="0"/>
                <a:cs typeface="Arial" panose="020B0604020202020204" pitchFamily="34" charset="0"/>
              </a:rPr>
              <a:t>STRS Defined Benefit Plan</a:t>
            </a:r>
          </a:p>
        </p:txBody>
      </p:sp>
      <p:sp>
        <p:nvSpPr>
          <p:cNvPr id="2" name="TextBox 1"/>
          <p:cNvSpPr txBox="1"/>
          <p:nvPr/>
        </p:nvSpPr>
        <p:spPr>
          <a:xfrm>
            <a:off x="1054608" y="1600200"/>
            <a:ext cx="7772400" cy="4247317"/>
          </a:xfrm>
          <a:prstGeom prst="rect">
            <a:avLst/>
          </a:prstGeom>
          <a:noFill/>
        </p:spPr>
        <p:txBody>
          <a:bodyPr>
            <a:spAutoFit/>
          </a:bodyPr>
          <a:lstStyle/>
          <a:p>
            <a:pPr marL="342900" indent="-457200" eaLnBrk="1" hangingPunct="1">
              <a:lnSpc>
                <a:spcPct val="90000"/>
              </a:lnSpc>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You and the University contribute to this plan.</a:t>
            </a:r>
          </a:p>
          <a:p>
            <a:pPr marL="342900" indent="-457200" eaLnBrk="1" hangingPunct="1">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eaLnBrk="1" hangingPunct="1">
              <a:lnSpc>
                <a:spcPct val="90000"/>
              </a:lnSpc>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Benefit is determined by a formula using age, service credit and final average salary.    (2.2% x Final </a:t>
            </a:r>
            <a:r>
              <a:rPr lang="en-US" sz="2000" dirty="0" err="1">
                <a:solidFill>
                  <a:srgbClr val="000099"/>
                </a:solidFill>
                <a:latin typeface="Arial" panose="020B0604020202020204" pitchFamily="34" charset="0"/>
                <a:cs typeface="Arial" panose="020B0604020202020204" pitchFamily="34" charset="0"/>
              </a:rPr>
              <a:t>avg</a:t>
            </a:r>
            <a:r>
              <a:rPr lang="en-US" sz="2000" dirty="0">
                <a:solidFill>
                  <a:srgbClr val="000099"/>
                </a:solidFill>
                <a:latin typeface="Arial" panose="020B0604020202020204" pitchFamily="34" charset="0"/>
                <a:cs typeface="Arial" panose="020B0604020202020204" pitchFamily="34" charset="0"/>
              </a:rPr>
              <a:t> sal x yrs of Svc)</a:t>
            </a:r>
          </a:p>
          <a:p>
            <a:pPr marL="457200" indent="-457200" eaLnBrk="1" hangingPunct="1">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eaLnBrk="1" hangingPunct="1">
              <a:lnSpc>
                <a:spcPct val="90000"/>
              </a:lnSpc>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Includes survivor, disability retirement benefits, at this time. </a:t>
            </a:r>
          </a:p>
          <a:p>
            <a:pPr marL="457200" indent="-457200" eaLnBrk="1" hangingPunct="1">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eaLnBrk="1" hangingPunct="1">
              <a:lnSpc>
                <a:spcPct val="90000"/>
              </a:lnSpc>
              <a:buFont typeface="Wingdings" pitchFamily="2" charset="2"/>
              <a:buChar char="Ø"/>
              <a:defRPr/>
            </a:pPr>
            <a:r>
              <a:rPr lang="en-US" sz="2000" u="sng" dirty="0">
                <a:solidFill>
                  <a:srgbClr val="000099"/>
                </a:solidFill>
                <a:latin typeface="Arial" panose="020B0604020202020204" pitchFamily="34" charset="0"/>
                <a:cs typeface="Arial" panose="020B0604020202020204" pitchFamily="34" charset="0"/>
              </a:rPr>
              <a:t>STRS Medical eligibility</a:t>
            </a:r>
            <a:r>
              <a:rPr lang="en-US" sz="2000" dirty="0">
                <a:solidFill>
                  <a:srgbClr val="000099"/>
                </a:solidFill>
                <a:latin typeface="Arial" panose="020B0604020202020204" pitchFamily="34" charset="0"/>
                <a:cs typeface="Arial" panose="020B0604020202020204" pitchFamily="34" charset="0"/>
              </a:rPr>
              <a:t>: Participants of the Defined Benefit Plan and Combined Plan who have 15 years of qualifying service credit qualify.  If retiring retiring after August 1, 2023 or later – 20 years of qualifying services credit is needed.</a:t>
            </a:r>
          </a:p>
          <a:p>
            <a:pPr marL="457200" indent="-457200" eaLnBrk="1" hangingPunct="1">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eaLnBrk="1" hangingPunct="1">
              <a:lnSpc>
                <a:spcPct val="90000"/>
              </a:lnSpc>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The plan investment professionals manage the investment of employee and employer contributions and this plan bears investment risk.</a:t>
            </a:r>
          </a:p>
        </p:txBody>
      </p:sp>
    </p:spTree>
    <p:extLst>
      <p:ext uri="{BB962C8B-B14F-4D97-AF65-F5344CB8AC3E}">
        <p14:creationId xmlns:p14="http://schemas.microsoft.com/office/powerpoint/2010/main" val="283722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200" y="6858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OPERS Traditional</a:t>
            </a:r>
          </a:p>
          <a:p>
            <a:pPr algn="ctr">
              <a:defRPr/>
            </a:pPr>
            <a:r>
              <a:rPr lang="en-US" sz="2200" b="1" dirty="0">
                <a:solidFill>
                  <a:srgbClr val="000099"/>
                </a:solidFill>
                <a:latin typeface="Arial" panose="020B0604020202020204" pitchFamily="34" charset="0"/>
                <a:cs typeface="Arial" panose="020B0604020202020204" pitchFamily="34" charset="0"/>
              </a:rPr>
              <a:t>STRS Defined Benefit Option</a:t>
            </a:r>
          </a:p>
        </p:txBody>
      </p:sp>
      <p:graphicFrame>
        <p:nvGraphicFramePr>
          <p:cNvPr id="9" name="Table 8"/>
          <p:cNvGraphicFramePr>
            <a:graphicFrameLocks noGrp="1"/>
          </p:cNvGraphicFramePr>
          <p:nvPr>
            <p:extLst>
              <p:ext uri="{D42A27DB-BD31-4B8C-83A1-F6EECF244321}">
                <p14:modId xmlns:p14="http://schemas.microsoft.com/office/powerpoint/2010/main" val="3626045153"/>
              </p:ext>
            </p:extLst>
          </p:nvPr>
        </p:nvGraphicFramePr>
        <p:xfrm>
          <a:off x="609600" y="1752600"/>
          <a:ext cx="8077200" cy="3830135"/>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gridCol w="2019300">
                  <a:extLst>
                    <a:ext uri="{9D8B030D-6E8A-4147-A177-3AD203B41FA5}">
                      <a16:colId xmlns:a16="http://schemas.microsoft.com/office/drawing/2014/main" val="20002"/>
                    </a:ext>
                  </a:extLst>
                </a:gridCol>
                <a:gridCol w="2019300">
                  <a:extLst>
                    <a:ext uri="{9D8B030D-6E8A-4147-A177-3AD203B41FA5}">
                      <a16:colId xmlns:a16="http://schemas.microsoft.com/office/drawing/2014/main" val="20003"/>
                    </a:ext>
                  </a:extLst>
                </a:gridCol>
              </a:tblGrid>
              <a:tr h="665355">
                <a:tc gridSpan="2">
                  <a:txBody>
                    <a:bodyPr/>
                    <a:lstStyle/>
                    <a:p>
                      <a:pPr algn="ctr"/>
                      <a:r>
                        <a:rPr lang="en-US" sz="2400" dirty="0">
                          <a:solidFill>
                            <a:schemeClr val="bg1"/>
                          </a:solidFill>
                          <a:latin typeface="Arial" panose="020B0604020202020204" pitchFamily="34" charset="0"/>
                          <a:cs typeface="Arial" panose="020B0604020202020204" pitchFamily="34" charset="0"/>
                        </a:rPr>
                        <a:t>OPERS</a:t>
                      </a:r>
                    </a:p>
                  </a:txBody>
                  <a:tcPr marT="45692" marB="4569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2400" dirty="0">
                          <a:solidFill>
                            <a:schemeClr val="bg1"/>
                          </a:solidFill>
                          <a:latin typeface="Arial" panose="020B0604020202020204" pitchFamily="34" charset="0"/>
                          <a:cs typeface="Arial" panose="020B0604020202020204" pitchFamily="34" charset="0"/>
                        </a:rPr>
                        <a:t>STRS</a:t>
                      </a:r>
                    </a:p>
                  </a:txBody>
                  <a:tcPr marT="45692" marB="45692">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0"/>
                  </a:ext>
                </a:extLst>
              </a:tr>
              <a:tr h="639948">
                <a:tc gridSpan="2">
                  <a:txBody>
                    <a:bodyPr/>
                    <a:lstStyle/>
                    <a:p>
                      <a:pPr algn="ctr"/>
                      <a:r>
                        <a:rPr lang="en-US" sz="2000" b="1" kern="1200" dirty="0">
                          <a:solidFill>
                            <a:srgbClr val="000099"/>
                          </a:solidFill>
                          <a:latin typeface="Arial" panose="020B0604020202020204" pitchFamily="34" charset="0"/>
                          <a:ea typeface="+mn-ea"/>
                          <a:cs typeface="Arial" panose="020B0604020202020204" pitchFamily="34" charset="0"/>
                        </a:rPr>
                        <a:t>Contribution Rates</a:t>
                      </a:r>
                    </a:p>
                  </a:txBody>
                  <a:tcPr marT="45692" marB="45692" anchor="ctr">
                    <a:lnR w="12700" cap="flat" cmpd="sng" algn="ctr">
                      <a:solidFill>
                        <a:schemeClr val="tx1"/>
                      </a:solidFill>
                      <a:prstDash val="solid"/>
                      <a:round/>
                      <a:headEnd type="none" w="med" len="med"/>
                      <a:tailEnd type="none" w="med" len="med"/>
                    </a:lnR>
                    <a:lnT w="38100" cmpd="sng">
                      <a:noFill/>
                    </a:lnT>
                  </a:tcPr>
                </a:tc>
                <a:tc hMerge="1">
                  <a:txBody>
                    <a:bodyPr/>
                    <a:lstStyle/>
                    <a:p>
                      <a:endParaRPr lang="en-US"/>
                    </a:p>
                  </a:txBody>
                  <a:tcPr/>
                </a:tc>
                <a:tc gridSpan="2">
                  <a:txBody>
                    <a:bodyPr/>
                    <a:lstStyle/>
                    <a:p>
                      <a:pPr algn="ctr"/>
                      <a:r>
                        <a:rPr lang="en-US" sz="2000" b="1" kern="1200" dirty="0">
                          <a:solidFill>
                            <a:srgbClr val="000099"/>
                          </a:solidFill>
                          <a:latin typeface="Arial" panose="020B0604020202020204" pitchFamily="34" charset="0"/>
                          <a:ea typeface="+mn-ea"/>
                          <a:cs typeface="Arial" panose="020B0604020202020204" pitchFamily="34" charset="0"/>
                        </a:rPr>
                        <a:t>Contribution Rates</a:t>
                      </a:r>
                    </a:p>
                  </a:txBody>
                  <a:tcPr marT="45692" marB="45692"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1214248">
                <a:tc>
                  <a:txBody>
                    <a:bodyPr/>
                    <a:lstStyle/>
                    <a:p>
                      <a:pPr algn="r"/>
                      <a:r>
                        <a:rPr lang="en-US" sz="2000" kern="1200" dirty="0">
                          <a:solidFill>
                            <a:srgbClr val="000099"/>
                          </a:solidFill>
                          <a:latin typeface="Arial" panose="020B0604020202020204" pitchFamily="34" charset="0"/>
                          <a:ea typeface="+mn-ea"/>
                          <a:cs typeface="Arial" panose="020B0604020202020204" pitchFamily="34" charset="0"/>
                        </a:rPr>
                        <a:t>Employee</a:t>
                      </a:r>
                    </a:p>
                    <a:p>
                      <a:pPr algn="r"/>
                      <a:r>
                        <a:rPr lang="en-US" sz="2000" kern="1200" dirty="0">
                          <a:solidFill>
                            <a:srgbClr val="000099"/>
                          </a:solidFill>
                          <a:latin typeface="Arial" panose="020B0604020202020204" pitchFamily="34" charset="0"/>
                          <a:ea typeface="+mn-ea"/>
                          <a:cs typeface="Arial" panose="020B0604020202020204" pitchFamily="34" charset="0"/>
                        </a:rPr>
                        <a:t>KSU</a:t>
                      </a:r>
                    </a:p>
                  </a:txBody>
                  <a:tcPr marT="45692" marB="45692" anchor="ctr"/>
                </a:tc>
                <a:tc>
                  <a:txBody>
                    <a:bodyPr/>
                    <a:lstStyle/>
                    <a:p>
                      <a:pPr algn="l"/>
                      <a:endParaRPr lang="en-US" sz="2000" kern="1200" dirty="0">
                        <a:solidFill>
                          <a:srgbClr val="000099"/>
                        </a:solidFill>
                        <a:latin typeface="Arial" panose="020B0604020202020204" pitchFamily="34" charset="0"/>
                        <a:ea typeface="+mn-ea"/>
                        <a:cs typeface="Arial" panose="020B0604020202020204" pitchFamily="34" charset="0"/>
                      </a:endParaRPr>
                    </a:p>
                    <a:p>
                      <a:pPr algn="l"/>
                      <a:r>
                        <a:rPr lang="en-US" sz="2000" kern="1200" dirty="0">
                          <a:solidFill>
                            <a:srgbClr val="000099"/>
                          </a:solidFill>
                          <a:latin typeface="Arial" panose="020B0604020202020204" pitchFamily="34" charset="0"/>
                          <a:ea typeface="+mn-ea"/>
                          <a:cs typeface="Arial" panose="020B0604020202020204" pitchFamily="34" charset="0"/>
                        </a:rPr>
                        <a:t>10.0%</a:t>
                      </a:r>
                    </a:p>
                    <a:p>
                      <a:pPr algn="l"/>
                      <a:r>
                        <a:rPr lang="en-US" sz="2000" u="sng" kern="1200" dirty="0">
                          <a:solidFill>
                            <a:srgbClr val="000099"/>
                          </a:solidFill>
                          <a:latin typeface="Arial" panose="020B0604020202020204" pitchFamily="34" charset="0"/>
                          <a:ea typeface="+mn-ea"/>
                          <a:cs typeface="Arial" panose="020B0604020202020204" pitchFamily="34" charset="0"/>
                        </a:rPr>
                        <a:t>14.0%</a:t>
                      </a:r>
                    </a:p>
                    <a:p>
                      <a:pPr algn="l"/>
                      <a:r>
                        <a:rPr lang="en-US" sz="2000" b="1" kern="1200" dirty="0">
                          <a:solidFill>
                            <a:srgbClr val="FF0000"/>
                          </a:solidFill>
                          <a:latin typeface="Arial" panose="020B0604020202020204" pitchFamily="34" charset="0"/>
                          <a:ea typeface="+mn-ea"/>
                          <a:cs typeface="Arial" panose="020B0604020202020204" pitchFamily="34" charset="0"/>
                        </a:rPr>
                        <a:t>24.0%</a:t>
                      </a:r>
                    </a:p>
                  </a:txBody>
                  <a:tcPr marT="45692" marB="45692" anchor="ctr">
                    <a:lnR w="12700" cap="flat" cmpd="sng" algn="ctr">
                      <a:solidFill>
                        <a:schemeClr val="tx1"/>
                      </a:solidFill>
                      <a:prstDash val="solid"/>
                      <a:round/>
                      <a:headEnd type="none" w="med" len="med"/>
                      <a:tailEnd type="none" w="med" len="med"/>
                    </a:lnR>
                  </a:tcPr>
                </a:tc>
                <a:tc>
                  <a:txBody>
                    <a:bodyPr/>
                    <a:lstStyle/>
                    <a:p>
                      <a:pPr algn="r"/>
                      <a:r>
                        <a:rPr lang="en-US" sz="2000" kern="1200" dirty="0">
                          <a:solidFill>
                            <a:srgbClr val="000099"/>
                          </a:solidFill>
                          <a:latin typeface="Arial" panose="020B0604020202020204" pitchFamily="34" charset="0"/>
                          <a:ea typeface="+mn-ea"/>
                          <a:cs typeface="Arial" panose="020B0604020202020204" pitchFamily="34" charset="0"/>
                        </a:rPr>
                        <a:t>Employee</a:t>
                      </a:r>
                    </a:p>
                    <a:p>
                      <a:pPr algn="r"/>
                      <a:r>
                        <a:rPr lang="en-US" sz="2000" kern="1200" dirty="0">
                          <a:solidFill>
                            <a:srgbClr val="000099"/>
                          </a:solidFill>
                          <a:latin typeface="Arial" panose="020B0604020202020204" pitchFamily="34" charset="0"/>
                          <a:ea typeface="+mn-ea"/>
                          <a:cs typeface="Arial" panose="020B0604020202020204" pitchFamily="34" charset="0"/>
                        </a:rPr>
                        <a:t>KSU</a:t>
                      </a:r>
                    </a:p>
                  </a:txBody>
                  <a:tcPr marT="45692" marB="45692" anchor="ctr">
                    <a:lnL w="12700" cap="flat" cmpd="sng" algn="ctr">
                      <a:solidFill>
                        <a:schemeClr val="tx1"/>
                      </a:solidFill>
                      <a:prstDash val="solid"/>
                      <a:round/>
                      <a:headEnd type="none" w="med" len="med"/>
                      <a:tailEnd type="none" w="med" len="med"/>
                    </a:lnL>
                  </a:tcPr>
                </a:tc>
                <a:tc>
                  <a:txBody>
                    <a:bodyPr/>
                    <a:lstStyle/>
                    <a:p>
                      <a:pPr algn="l"/>
                      <a:endParaRPr lang="en-US" sz="2000" kern="1200" dirty="0">
                        <a:solidFill>
                          <a:srgbClr val="000099"/>
                        </a:solidFill>
                        <a:latin typeface="Arial" panose="020B0604020202020204" pitchFamily="34" charset="0"/>
                        <a:ea typeface="+mn-ea"/>
                        <a:cs typeface="Arial" panose="020B0604020202020204" pitchFamily="34" charset="0"/>
                      </a:endParaRPr>
                    </a:p>
                    <a:p>
                      <a:pPr algn="l"/>
                      <a:r>
                        <a:rPr lang="en-US" sz="2000" kern="1200" dirty="0">
                          <a:solidFill>
                            <a:srgbClr val="000099"/>
                          </a:solidFill>
                          <a:latin typeface="Arial" panose="020B0604020202020204" pitchFamily="34" charset="0"/>
                          <a:ea typeface="+mn-ea"/>
                          <a:cs typeface="Arial" panose="020B0604020202020204" pitchFamily="34" charset="0"/>
                        </a:rPr>
                        <a:t>14.0%</a:t>
                      </a:r>
                    </a:p>
                    <a:p>
                      <a:pPr algn="l"/>
                      <a:r>
                        <a:rPr lang="en-US" sz="2000" u="sng" kern="1200" dirty="0">
                          <a:solidFill>
                            <a:srgbClr val="000099"/>
                          </a:solidFill>
                          <a:latin typeface="Arial" panose="020B0604020202020204" pitchFamily="34" charset="0"/>
                          <a:ea typeface="+mn-ea"/>
                          <a:cs typeface="Arial" panose="020B0604020202020204" pitchFamily="34" charset="0"/>
                        </a:rPr>
                        <a:t>14.0%</a:t>
                      </a:r>
                    </a:p>
                    <a:p>
                      <a:pPr algn="l"/>
                      <a:r>
                        <a:rPr lang="en-US" sz="2000" b="1" kern="1200" dirty="0">
                          <a:solidFill>
                            <a:srgbClr val="FF0000"/>
                          </a:solidFill>
                          <a:latin typeface="Arial" panose="020B0604020202020204" pitchFamily="34" charset="0"/>
                          <a:ea typeface="+mn-ea"/>
                          <a:cs typeface="Arial" panose="020B0604020202020204" pitchFamily="34" charset="0"/>
                        </a:rPr>
                        <a:t>28.0%</a:t>
                      </a:r>
                    </a:p>
                  </a:txBody>
                  <a:tcPr marT="45692" marB="45692" anchor="ctr"/>
                </a:tc>
                <a:extLst>
                  <a:ext uri="{0D108BD9-81ED-4DB2-BD59-A6C34878D82A}">
                    <a16:rowId xmlns:a16="http://schemas.microsoft.com/office/drawing/2014/main" val="10002"/>
                  </a:ext>
                </a:extLst>
              </a:tr>
              <a:tr h="1214248">
                <a:tc gridSpan="2">
                  <a:txBody>
                    <a:bodyPr/>
                    <a:lstStyle/>
                    <a:p>
                      <a:pPr marL="285750" indent="-285750">
                        <a:buFont typeface="Wingdings" pitchFamily="2" charset="2"/>
                        <a:buChar char="Ø"/>
                      </a:pPr>
                      <a:r>
                        <a:rPr lang="en-US" sz="2000" kern="1200" dirty="0">
                          <a:solidFill>
                            <a:srgbClr val="000099"/>
                          </a:solidFill>
                          <a:latin typeface="Arial" panose="020B0604020202020204" pitchFamily="34" charset="0"/>
                          <a:ea typeface="+mn-ea"/>
                          <a:cs typeface="Arial" panose="020B0604020202020204" pitchFamily="34" charset="0"/>
                        </a:rPr>
                        <a:t>Vested: After 5 years of contributory services credit for Traditional Pension Plan</a:t>
                      </a:r>
                    </a:p>
                  </a:txBody>
                  <a:tcPr marT="45692" marB="45692">
                    <a:lnR w="12700" cap="flat" cmpd="sng" algn="ctr">
                      <a:solidFill>
                        <a:schemeClr val="tx1"/>
                      </a:solidFill>
                      <a:prstDash val="solid"/>
                      <a:round/>
                      <a:headEnd type="none" w="med" len="med"/>
                      <a:tailEnd type="none" w="med" len="med"/>
                    </a:lnR>
                  </a:tcPr>
                </a:tc>
                <a:tc hMerge="1">
                  <a:txBody>
                    <a:bodyPr/>
                    <a:lstStyle/>
                    <a:p>
                      <a:endParaRPr lang="en-US"/>
                    </a:p>
                  </a:txBody>
                  <a:tcPr/>
                </a:tc>
                <a:tc gridSpan="2">
                  <a:txBody>
                    <a:bodyPr/>
                    <a:lstStyle/>
                    <a:p>
                      <a:pPr marL="342900" marR="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kern="1200" dirty="0">
                          <a:solidFill>
                            <a:srgbClr val="000099"/>
                          </a:solidFill>
                          <a:latin typeface="Arial" panose="020B0604020202020204" pitchFamily="34" charset="0"/>
                          <a:ea typeface="+mn-ea"/>
                          <a:cs typeface="Arial" panose="020B0604020202020204" pitchFamily="34" charset="0"/>
                        </a:rPr>
                        <a:t>Vested: After 5 years of contributory services credit for Defined</a:t>
                      </a:r>
                      <a:r>
                        <a:rPr lang="en-US" sz="2000" kern="1200" baseline="0" dirty="0">
                          <a:solidFill>
                            <a:srgbClr val="000099"/>
                          </a:solidFill>
                          <a:latin typeface="Arial" panose="020B0604020202020204" pitchFamily="34" charset="0"/>
                          <a:ea typeface="+mn-ea"/>
                          <a:cs typeface="Arial" panose="020B0604020202020204" pitchFamily="34" charset="0"/>
                        </a:rPr>
                        <a:t> Benefit Plan</a:t>
                      </a:r>
                      <a:endParaRPr lang="en-US" sz="2000" kern="1200" dirty="0">
                        <a:solidFill>
                          <a:srgbClr val="000099"/>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664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51319"/>
            <a:ext cx="7772400" cy="1817648"/>
          </a:xfrm>
        </p:spPr>
        <p:txBody>
          <a:bodyPr>
            <a:normAutofit/>
          </a:bodyPr>
          <a:lstStyle/>
          <a:p>
            <a:r>
              <a:rPr lang="en-US" sz="3600" dirty="0"/>
              <a:t>Employee Wellness</a:t>
            </a:r>
          </a:p>
        </p:txBody>
      </p:sp>
      <p:sp>
        <p:nvSpPr>
          <p:cNvPr id="3" name="Subtitle 2"/>
          <p:cNvSpPr>
            <a:spLocks noGrp="1"/>
          </p:cNvSpPr>
          <p:nvPr>
            <p:ph type="subTitle" idx="1"/>
          </p:nvPr>
        </p:nvSpPr>
        <p:spPr>
          <a:xfrm>
            <a:off x="1143000" y="3987620"/>
            <a:ext cx="6858000" cy="1571093"/>
          </a:xfrm>
        </p:spPr>
        <p:txBody>
          <a:bodyPr/>
          <a:lstStyle/>
          <a:p>
            <a:r>
              <a:rPr lang="en-US" dirty="0"/>
              <a:t>Kim Hauge, Director, Employee Wellness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232" y="1391789"/>
            <a:ext cx="1259768" cy="1068354"/>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62298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2493" y="5334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OPERS Member Directed Plan</a:t>
            </a:r>
          </a:p>
          <a:p>
            <a:pPr algn="ctr">
              <a:defRPr/>
            </a:pPr>
            <a:r>
              <a:rPr lang="en-US" sz="2200" b="1" dirty="0">
                <a:solidFill>
                  <a:srgbClr val="000099"/>
                </a:solidFill>
                <a:latin typeface="Arial" panose="020B0604020202020204" pitchFamily="34" charset="0"/>
                <a:cs typeface="Arial" panose="020B0604020202020204" pitchFamily="34" charset="0"/>
              </a:rPr>
              <a:t>STRS Defined Contribution Plan</a:t>
            </a:r>
          </a:p>
        </p:txBody>
      </p:sp>
      <p:sp>
        <p:nvSpPr>
          <p:cNvPr id="2" name="TextBox 1"/>
          <p:cNvSpPr txBox="1"/>
          <p:nvPr/>
        </p:nvSpPr>
        <p:spPr>
          <a:xfrm>
            <a:off x="972674" y="1333262"/>
            <a:ext cx="7848600" cy="5998565"/>
          </a:xfrm>
          <a:prstGeom prst="rect">
            <a:avLst/>
          </a:prstGeom>
          <a:noFill/>
        </p:spPr>
        <p:txBody>
          <a:bodyPr wrap="square">
            <a:spAutoFit/>
          </a:bodyPr>
          <a:lstStyle/>
          <a:p>
            <a:pPr marL="342900" indent="-457200">
              <a:lnSpc>
                <a:spcPct val="90000"/>
              </a:lnSpc>
              <a:buFont typeface="Wingdings" pitchFamily="2" charset="2"/>
              <a:buChar char="Ø"/>
              <a:defRPr/>
            </a:pPr>
            <a:r>
              <a:rPr lang="en-US" dirty="0">
                <a:solidFill>
                  <a:srgbClr val="000099"/>
                </a:solidFill>
                <a:latin typeface="Arial" panose="020B0604020202020204" pitchFamily="34" charset="0"/>
                <a:cs typeface="Arial" panose="020B0604020202020204" pitchFamily="34" charset="0"/>
              </a:rPr>
              <a:t>You and the University contribute to this plan.</a:t>
            </a:r>
          </a:p>
          <a:p>
            <a:pPr marL="342900" indent="-457200">
              <a:lnSpc>
                <a:spcPct val="90000"/>
              </a:lnSpc>
              <a:buFont typeface="Wingdings" pitchFamily="2" charset="2"/>
              <a:buChar char="Ø"/>
              <a:defRPr/>
            </a:pPr>
            <a:endParaRPr lang="en-US" dirty="0">
              <a:solidFill>
                <a:srgbClr val="000099"/>
              </a:solidFill>
              <a:latin typeface="Arial" panose="020B0604020202020204" pitchFamily="34" charset="0"/>
              <a:cs typeface="Arial" panose="020B0604020202020204" pitchFamily="34" charset="0"/>
            </a:endParaRPr>
          </a:p>
          <a:p>
            <a:pPr marL="457200" indent="-457200">
              <a:lnSpc>
                <a:spcPct val="90000"/>
              </a:lnSpc>
              <a:buFont typeface="Wingdings" pitchFamily="2" charset="2"/>
              <a:buChar char="Ø"/>
              <a:defRPr/>
            </a:pPr>
            <a:r>
              <a:rPr lang="en-US" dirty="0">
                <a:solidFill>
                  <a:srgbClr val="000099"/>
                </a:solidFill>
                <a:latin typeface="Arial" panose="020B0604020202020204" pitchFamily="34" charset="0"/>
                <a:cs typeface="Arial" panose="020B0604020202020204" pitchFamily="34" charset="0"/>
              </a:rPr>
              <a:t>Retirement benefit is based on:</a:t>
            </a:r>
          </a:p>
          <a:p>
            <a:pPr marL="800100" lvl="1" indent="-342900">
              <a:lnSpc>
                <a:spcPct val="90000"/>
              </a:lnSpc>
              <a:buFont typeface="Arial" panose="020B0604020202020204" pitchFamily="34" charset="0"/>
              <a:buChar char="•"/>
              <a:defRPr/>
            </a:pPr>
            <a:r>
              <a:rPr lang="en-US" dirty="0">
                <a:solidFill>
                  <a:srgbClr val="000099"/>
                </a:solidFill>
                <a:latin typeface="Arial" panose="020B0604020202020204" pitchFamily="34" charset="0"/>
                <a:cs typeface="Arial" panose="020B0604020202020204" pitchFamily="34" charset="0"/>
              </a:rPr>
              <a:t>contributions, </a:t>
            </a:r>
          </a:p>
          <a:p>
            <a:pPr marL="800100" lvl="1" indent="-342900">
              <a:lnSpc>
                <a:spcPct val="90000"/>
              </a:lnSpc>
              <a:buFont typeface="Arial" panose="020B0604020202020204" pitchFamily="34" charset="0"/>
              <a:buChar char="•"/>
              <a:defRPr/>
            </a:pPr>
            <a:r>
              <a:rPr lang="en-US" dirty="0">
                <a:solidFill>
                  <a:srgbClr val="000099"/>
                </a:solidFill>
                <a:latin typeface="Arial" panose="020B0604020202020204" pitchFamily="34" charset="0"/>
                <a:cs typeface="Arial" panose="020B0604020202020204" pitchFamily="34" charset="0"/>
              </a:rPr>
              <a:t>investment performance and </a:t>
            </a:r>
          </a:p>
          <a:p>
            <a:pPr marL="800100" lvl="1" indent="-342900">
              <a:lnSpc>
                <a:spcPct val="90000"/>
              </a:lnSpc>
              <a:buFont typeface="Arial" panose="020B0604020202020204" pitchFamily="34" charset="0"/>
              <a:buChar char="•"/>
              <a:defRPr/>
            </a:pPr>
            <a:r>
              <a:rPr lang="en-US" dirty="0">
                <a:solidFill>
                  <a:srgbClr val="000099"/>
                </a:solidFill>
                <a:latin typeface="Arial" panose="020B0604020202020204" pitchFamily="34" charset="0"/>
                <a:cs typeface="Arial" panose="020B0604020202020204" pitchFamily="34" charset="0"/>
              </a:rPr>
              <a:t>payout option chosen at retirement </a:t>
            </a:r>
          </a:p>
          <a:p>
            <a:pPr lvl="1">
              <a:lnSpc>
                <a:spcPct val="90000"/>
              </a:lnSpc>
              <a:defRPr/>
            </a:pPr>
            <a:r>
              <a:rPr lang="en-US" dirty="0">
                <a:solidFill>
                  <a:srgbClr val="000099"/>
                </a:solidFill>
                <a:latin typeface="Arial" panose="020B0604020202020204" pitchFamily="34" charset="0"/>
                <a:cs typeface="Arial" panose="020B0604020202020204" pitchFamily="34" charset="0"/>
              </a:rPr>
              <a:t>	(e.g. lump sum, periodic, and annuity)</a:t>
            </a:r>
          </a:p>
          <a:p>
            <a:pPr marL="457200" indent="-457200">
              <a:lnSpc>
                <a:spcPct val="90000"/>
              </a:lnSpc>
              <a:defRPr/>
            </a:pPr>
            <a:endParaRPr lang="en-US" dirty="0">
              <a:solidFill>
                <a:srgbClr val="000099"/>
              </a:solidFill>
              <a:latin typeface="Arial" panose="020B0604020202020204" pitchFamily="34" charset="0"/>
              <a:cs typeface="Arial" panose="020B0604020202020204" pitchFamily="34" charset="0"/>
            </a:endParaRPr>
          </a:p>
          <a:p>
            <a:pPr marL="457200" indent="-457200">
              <a:lnSpc>
                <a:spcPct val="90000"/>
              </a:lnSpc>
              <a:buFont typeface="Wingdings" pitchFamily="2" charset="2"/>
              <a:buChar char="Ø"/>
              <a:defRPr/>
            </a:pPr>
            <a:r>
              <a:rPr lang="en-US" dirty="0">
                <a:solidFill>
                  <a:srgbClr val="000099"/>
                </a:solidFill>
                <a:latin typeface="Arial" panose="020B0604020202020204" pitchFamily="34" charset="0"/>
                <a:cs typeface="Arial" panose="020B0604020202020204" pitchFamily="34" charset="0"/>
              </a:rPr>
              <a:t>Employee controls investments and bears the market risk</a:t>
            </a:r>
          </a:p>
          <a:p>
            <a:pPr marL="457200" indent="-457200">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1600" dirty="0">
                <a:solidFill>
                  <a:srgbClr val="000099"/>
                </a:solidFill>
                <a:latin typeface="Arial" panose="020B0604020202020204" pitchFamily="34" charset="0"/>
                <a:cs typeface="Arial" panose="020B0604020202020204" pitchFamily="34" charset="0"/>
              </a:rPr>
              <a:t>To comply with the requirement of Section 145.87 of the Ohio Revised Code, the Board must take action to establish the “mitigating rate” for the Member-Directed and the Combined plans. This action is required because the Ohio Revised Code stipulates that a portion of the defined contribution plans’ employer contribution rate will be used for funding the defined benefit plan (Traditional Pension plan) to offset any negative financial impact due to the establishment of the new plans (Member-Directed plan and Combined plan).  </a:t>
            </a:r>
            <a:r>
              <a:rPr lang="en-US" sz="1600" b="1" dirty="0">
                <a:solidFill>
                  <a:srgbClr val="000099"/>
                </a:solidFill>
                <a:latin typeface="Arial" panose="020B0604020202020204" pitchFamily="34" charset="0"/>
                <a:cs typeface="Arial" panose="020B0604020202020204" pitchFamily="34" charset="0"/>
              </a:rPr>
              <a:t>NOTE:  </a:t>
            </a:r>
            <a:r>
              <a:rPr lang="en-US" sz="1600" dirty="0">
                <a:solidFill>
                  <a:srgbClr val="000099"/>
                </a:solidFill>
                <a:latin typeface="Arial" panose="020B0604020202020204" pitchFamily="34" charset="0"/>
                <a:cs typeface="Arial" panose="020B0604020202020204" pitchFamily="34" charset="0"/>
              </a:rPr>
              <a:t>Mitigating rates are subject to change.</a:t>
            </a:r>
            <a:endParaRPr lang="en-US" sz="2000" dirty="0">
              <a:solidFill>
                <a:srgbClr val="000099"/>
              </a:solidFill>
              <a:latin typeface="Arial" panose="020B0604020202020204" pitchFamily="34" charset="0"/>
              <a:cs typeface="Arial" panose="020B0604020202020204" pitchFamily="34" charset="0"/>
            </a:endParaRPr>
          </a:p>
          <a:p>
            <a:r>
              <a:rPr lang="en-US" sz="2000" dirty="0">
                <a:solidFill>
                  <a:srgbClr val="000099"/>
                </a:solidFill>
                <a:latin typeface="Arial" panose="020B0604020202020204" pitchFamily="34" charset="0"/>
                <a:cs typeface="Arial" panose="020B0604020202020204" pitchFamily="34" charset="0"/>
              </a:rPr>
              <a:t> </a:t>
            </a:r>
          </a:p>
          <a:p>
            <a:pPr marL="457200" indent="-457200">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457200" indent="-457200">
              <a:lnSpc>
                <a:spcPct val="90000"/>
              </a:lnSpc>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1883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599" y="2286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OPERS </a:t>
            </a:r>
            <a:r>
              <a:rPr lang="en-US" sz="2200" b="1">
                <a:solidFill>
                  <a:srgbClr val="000099"/>
                </a:solidFill>
                <a:latin typeface="Arial" panose="020B0604020202020204" pitchFamily="34" charset="0"/>
                <a:cs typeface="Arial" panose="020B0604020202020204" pitchFamily="34" charset="0"/>
              </a:rPr>
              <a:t>Member Direct </a:t>
            </a:r>
            <a:r>
              <a:rPr lang="en-US" sz="2200" b="1" dirty="0">
                <a:solidFill>
                  <a:srgbClr val="000099"/>
                </a:solidFill>
                <a:latin typeface="Arial" panose="020B0604020202020204" pitchFamily="34" charset="0"/>
                <a:cs typeface="Arial" panose="020B0604020202020204" pitchFamily="34" charset="0"/>
              </a:rPr>
              <a:t>Plan</a:t>
            </a:r>
          </a:p>
          <a:p>
            <a:pPr algn="ctr">
              <a:defRPr/>
            </a:pPr>
            <a:r>
              <a:rPr lang="en-US" sz="2200" b="1" dirty="0">
                <a:solidFill>
                  <a:srgbClr val="000099"/>
                </a:solidFill>
                <a:latin typeface="Arial" panose="020B0604020202020204" pitchFamily="34" charset="0"/>
                <a:cs typeface="Arial" panose="020B0604020202020204" pitchFamily="34" charset="0"/>
              </a:rPr>
              <a:t>STRS Defined Contribution Plan</a:t>
            </a:r>
          </a:p>
        </p:txBody>
      </p:sp>
      <p:graphicFrame>
        <p:nvGraphicFramePr>
          <p:cNvPr id="2" name="Table 1"/>
          <p:cNvGraphicFramePr>
            <a:graphicFrameLocks noGrp="1"/>
          </p:cNvGraphicFramePr>
          <p:nvPr>
            <p:extLst>
              <p:ext uri="{D42A27DB-BD31-4B8C-83A1-F6EECF244321}">
                <p14:modId xmlns:p14="http://schemas.microsoft.com/office/powerpoint/2010/main" val="3347702372"/>
              </p:ext>
            </p:extLst>
          </p:nvPr>
        </p:nvGraphicFramePr>
        <p:xfrm>
          <a:off x="215916" y="1076617"/>
          <a:ext cx="8775683" cy="4376450"/>
        </p:xfrm>
        <a:graphic>
          <a:graphicData uri="http://schemas.openxmlformats.org/drawingml/2006/table">
            <a:tbl>
              <a:tblPr firstRow="1" bandRow="1">
                <a:tableStyleId>{5C22544A-7EE6-4342-B048-85BDC9FD1C3A}</a:tableStyleId>
              </a:tblPr>
              <a:tblGrid>
                <a:gridCol w="3644535">
                  <a:extLst>
                    <a:ext uri="{9D8B030D-6E8A-4147-A177-3AD203B41FA5}">
                      <a16:colId xmlns:a16="http://schemas.microsoft.com/office/drawing/2014/main" val="20000"/>
                    </a:ext>
                  </a:extLst>
                </a:gridCol>
                <a:gridCol w="159369">
                  <a:extLst>
                    <a:ext uri="{9D8B030D-6E8A-4147-A177-3AD203B41FA5}">
                      <a16:colId xmlns:a16="http://schemas.microsoft.com/office/drawing/2014/main" val="20001"/>
                    </a:ext>
                  </a:extLst>
                </a:gridCol>
                <a:gridCol w="856980">
                  <a:extLst>
                    <a:ext uri="{9D8B030D-6E8A-4147-A177-3AD203B41FA5}">
                      <a16:colId xmlns:a16="http://schemas.microsoft.com/office/drawing/2014/main" val="3942395465"/>
                    </a:ext>
                  </a:extLst>
                </a:gridCol>
                <a:gridCol w="3257820">
                  <a:extLst>
                    <a:ext uri="{9D8B030D-6E8A-4147-A177-3AD203B41FA5}">
                      <a16:colId xmlns:a16="http://schemas.microsoft.com/office/drawing/2014/main" val="20002"/>
                    </a:ext>
                  </a:extLst>
                </a:gridCol>
                <a:gridCol w="856979">
                  <a:extLst>
                    <a:ext uri="{9D8B030D-6E8A-4147-A177-3AD203B41FA5}">
                      <a16:colId xmlns:a16="http://schemas.microsoft.com/office/drawing/2014/main" val="2564739797"/>
                    </a:ext>
                  </a:extLst>
                </a:gridCol>
              </a:tblGrid>
              <a:tr h="360368">
                <a:tc gridSpan="3">
                  <a:txBody>
                    <a:bodyPr/>
                    <a:lstStyle/>
                    <a:p>
                      <a:pPr algn="ctr"/>
                      <a:r>
                        <a:rPr lang="en-US" sz="2000" dirty="0">
                          <a:solidFill>
                            <a:schemeClr val="bg1"/>
                          </a:solidFill>
                          <a:latin typeface="Arial" panose="020B0604020202020204" pitchFamily="34" charset="0"/>
                          <a:cs typeface="Arial" panose="020B0604020202020204" pitchFamily="34" charset="0"/>
                        </a:rPr>
                        <a:t>OPERS</a:t>
                      </a:r>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2">
                  <a:txBody>
                    <a:bodyPr/>
                    <a:lstStyle/>
                    <a:p>
                      <a:pPr algn="ctr"/>
                      <a:r>
                        <a:rPr lang="en-US" sz="2000" dirty="0">
                          <a:solidFill>
                            <a:schemeClr val="bg1"/>
                          </a:solidFill>
                          <a:latin typeface="Arial" panose="020B0604020202020204" pitchFamily="34" charset="0"/>
                          <a:cs typeface="Arial" panose="020B0604020202020204" pitchFamily="34" charset="0"/>
                        </a:rPr>
                        <a:t>STRS</a:t>
                      </a:r>
                    </a:p>
                  </a:txBody>
                  <a:tcPr marT="45709" marB="45709">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0"/>
                  </a:ext>
                </a:extLst>
              </a:tr>
              <a:tr h="408975">
                <a:tc gridSpan="3">
                  <a:txBody>
                    <a:bodyPr/>
                    <a:lstStyle/>
                    <a:p>
                      <a:pPr algn="ctr"/>
                      <a:r>
                        <a:rPr lang="en-US" sz="1800" b="1" kern="1200" dirty="0">
                          <a:solidFill>
                            <a:srgbClr val="000099"/>
                          </a:solidFill>
                          <a:latin typeface="Arial" panose="020B0604020202020204" pitchFamily="34" charset="0"/>
                          <a:ea typeface="+mn-ea"/>
                          <a:cs typeface="Arial" panose="020B0604020202020204" pitchFamily="34" charset="0"/>
                        </a:rPr>
                        <a:t>Contribution Rates</a:t>
                      </a:r>
                    </a:p>
                  </a:txBody>
                  <a:tcPr marT="45709" marB="45709">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2">
                  <a:txBody>
                    <a:bodyPr/>
                    <a:lstStyle/>
                    <a:p>
                      <a:pPr algn="ctr"/>
                      <a:r>
                        <a:rPr lang="en-US" sz="1800" b="1" kern="1200" dirty="0">
                          <a:solidFill>
                            <a:srgbClr val="000099"/>
                          </a:solidFill>
                          <a:latin typeface="Arial" panose="020B0604020202020204" pitchFamily="34" charset="0"/>
                          <a:ea typeface="+mn-ea"/>
                          <a:cs typeface="Arial" panose="020B0604020202020204" pitchFamily="34" charset="0"/>
                        </a:rPr>
                        <a:t>Contribution Rates</a:t>
                      </a:r>
                    </a:p>
                  </a:txBody>
                  <a:tcPr marT="45709" marB="45709">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1"/>
                  </a:ext>
                </a:extLst>
              </a:tr>
              <a:tr h="582145">
                <a:tc>
                  <a:txBody>
                    <a:bodyPr/>
                    <a:lstStyle/>
                    <a:p>
                      <a:pPr algn="r"/>
                      <a:r>
                        <a:rPr lang="en-US" sz="1800" b="1" kern="1200" dirty="0">
                          <a:solidFill>
                            <a:srgbClr val="000099"/>
                          </a:solidFill>
                          <a:latin typeface="Arial" panose="020B0604020202020204" pitchFamily="34" charset="0"/>
                          <a:ea typeface="+mn-ea"/>
                          <a:cs typeface="Arial" panose="020B0604020202020204" pitchFamily="34" charset="0"/>
                        </a:rPr>
                        <a:t>Employee</a:t>
                      </a:r>
                    </a:p>
                    <a:p>
                      <a:pPr algn="r"/>
                      <a:r>
                        <a:rPr lang="en-US" sz="1800" b="1" kern="1200" dirty="0">
                          <a:solidFill>
                            <a:srgbClr val="000099"/>
                          </a:solidFill>
                          <a:latin typeface="Arial" panose="020B0604020202020204" pitchFamily="34" charset="0"/>
                          <a:ea typeface="+mn-ea"/>
                          <a:cs typeface="Arial" panose="020B0604020202020204" pitchFamily="34" charset="0"/>
                        </a:rPr>
                        <a:t>KSU</a:t>
                      </a:r>
                    </a:p>
                  </a:txBody>
                  <a:tcPr marT="45709" marB="45709"/>
                </a:tc>
                <a:tc gridSpan="2">
                  <a:txBody>
                    <a:bodyPr/>
                    <a:lstStyle/>
                    <a:p>
                      <a:pPr algn="l"/>
                      <a:r>
                        <a:rPr lang="en-US" sz="1800" b="1" kern="1200" dirty="0">
                          <a:solidFill>
                            <a:srgbClr val="000099"/>
                          </a:solidFill>
                          <a:latin typeface="Arial" panose="020B0604020202020204" pitchFamily="34" charset="0"/>
                          <a:ea typeface="+mn-ea"/>
                          <a:cs typeface="Arial" panose="020B0604020202020204" pitchFamily="34" charset="0"/>
                        </a:rPr>
                        <a:t>  10.0%</a:t>
                      </a:r>
                    </a:p>
                    <a:p>
                      <a:pPr algn="l"/>
                      <a:r>
                        <a:rPr lang="en-US" sz="1800" b="1" kern="1200" dirty="0">
                          <a:solidFill>
                            <a:srgbClr val="000099"/>
                          </a:solidFill>
                          <a:latin typeface="Arial" panose="020B0604020202020204" pitchFamily="34" charset="0"/>
                          <a:ea typeface="+mn-ea"/>
                          <a:cs typeface="Arial" panose="020B0604020202020204" pitchFamily="34" charset="0"/>
                        </a:rPr>
                        <a:t>    8.0%</a:t>
                      </a:r>
                    </a:p>
                  </a:txBody>
                  <a:tcPr marT="45709" marB="45709">
                    <a:lnR w="12700" cap="flat" cmpd="sng" algn="ctr">
                      <a:solidFill>
                        <a:schemeClr val="tx1"/>
                      </a:solidFill>
                      <a:prstDash val="solid"/>
                      <a:round/>
                      <a:headEnd type="none" w="med" len="med"/>
                      <a:tailEnd type="none" w="med" len="med"/>
                    </a:lnR>
                  </a:tcPr>
                </a:tc>
                <a:tc hMerge="1">
                  <a:txBody>
                    <a:bodyPr/>
                    <a:lstStyle/>
                    <a:p>
                      <a:endParaRPr lang="en-US"/>
                    </a:p>
                  </a:txBody>
                  <a:tcPr/>
                </a:tc>
                <a:tc>
                  <a:txBody>
                    <a:bodyPr/>
                    <a:lstStyle/>
                    <a:p>
                      <a:pPr algn="r"/>
                      <a:r>
                        <a:rPr lang="en-US" sz="1800" b="1" kern="1200" dirty="0">
                          <a:solidFill>
                            <a:srgbClr val="000099"/>
                          </a:solidFill>
                          <a:latin typeface="Arial" panose="020B0604020202020204" pitchFamily="34" charset="0"/>
                          <a:ea typeface="+mn-ea"/>
                          <a:cs typeface="Arial" panose="020B0604020202020204" pitchFamily="34" charset="0"/>
                        </a:rPr>
                        <a:t>Employee</a:t>
                      </a:r>
                    </a:p>
                    <a:p>
                      <a:pPr algn="r"/>
                      <a:r>
                        <a:rPr lang="en-US" sz="1800" b="1" kern="1200" dirty="0">
                          <a:solidFill>
                            <a:srgbClr val="000099"/>
                          </a:solidFill>
                          <a:latin typeface="Arial" panose="020B0604020202020204" pitchFamily="34" charset="0"/>
                          <a:ea typeface="+mn-ea"/>
                          <a:cs typeface="Arial" panose="020B0604020202020204" pitchFamily="34" charset="0"/>
                        </a:rPr>
                        <a:t>KSU</a:t>
                      </a:r>
                    </a:p>
                  </a:txBody>
                  <a:tcPr marT="45709" marB="45709">
                    <a:lnL w="12700" cap="flat" cmpd="sng" algn="ctr">
                      <a:solidFill>
                        <a:schemeClr val="tx1"/>
                      </a:solidFill>
                      <a:prstDash val="solid"/>
                      <a:round/>
                      <a:headEnd type="none" w="med" len="med"/>
                      <a:tailEnd type="none" w="med" len="med"/>
                    </a:lnL>
                  </a:tcPr>
                </a:tc>
                <a:tc>
                  <a:txBody>
                    <a:bodyPr/>
                    <a:lstStyle/>
                    <a:p>
                      <a:pPr algn="l"/>
                      <a:r>
                        <a:rPr lang="en-US" sz="1700" b="1" kern="1200" dirty="0">
                          <a:solidFill>
                            <a:srgbClr val="000099"/>
                          </a:solidFill>
                          <a:latin typeface="Arial" panose="020B0604020202020204" pitchFamily="34" charset="0"/>
                          <a:ea typeface="+mn-ea"/>
                          <a:cs typeface="Arial" panose="020B0604020202020204" pitchFamily="34" charset="0"/>
                        </a:rPr>
                        <a:t>14.0%</a:t>
                      </a:r>
                    </a:p>
                    <a:p>
                      <a:pPr algn="l"/>
                      <a:r>
                        <a:rPr lang="en-US" sz="1700" b="1" kern="1200" dirty="0">
                          <a:solidFill>
                            <a:srgbClr val="000099"/>
                          </a:solidFill>
                          <a:latin typeface="Arial" panose="020B0604020202020204" pitchFamily="34" charset="0"/>
                          <a:ea typeface="+mn-ea"/>
                          <a:cs typeface="Arial" panose="020B0604020202020204" pitchFamily="34" charset="0"/>
                        </a:rPr>
                        <a:t>9.53%</a:t>
                      </a:r>
                    </a:p>
                  </a:txBody>
                  <a:tcPr marT="45709" marB="45709"/>
                </a:tc>
                <a:extLst>
                  <a:ext uri="{0D108BD9-81ED-4DB2-BD59-A6C34878D82A}">
                    <a16:rowId xmlns:a16="http://schemas.microsoft.com/office/drawing/2014/main" val="10002"/>
                  </a:ext>
                </a:extLst>
              </a:tr>
              <a:tr h="724274">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rgbClr val="000099"/>
                          </a:solidFill>
                          <a:latin typeface="Arial" panose="020B0604020202020204" pitchFamily="34" charset="0"/>
                          <a:ea typeface="+mn-ea"/>
                          <a:cs typeface="Arial" panose="020B0604020202020204" pitchFamily="34" charset="0"/>
                        </a:rPr>
                        <a:t>4% Contrib. rate for Retiree Medical Account: (.5%</a:t>
                      </a:r>
                      <a:r>
                        <a:rPr lang="en-US" sz="1600" kern="1200" baseline="0" dirty="0">
                          <a:solidFill>
                            <a:srgbClr val="000099"/>
                          </a:solidFill>
                          <a:latin typeface="Arial" panose="020B0604020202020204" pitchFamily="34" charset="0"/>
                          <a:ea typeface="+mn-ea"/>
                          <a:cs typeface="Arial" panose="020B0604020202020204" pitchFamily="34" charset="0"/>
                        </a:rPr>
                        <a:t> Admin. Service Fee)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baseline="0" dirty="0">
                          <a:solidFill>
                            <a:srgbClr val="000099"/>
                          </a:solidFill>
                          <a:latin typeface="Arial" panose="020B0604020202020204" pitchFamily="34" charset="0"/>
                          <a:ea typeface="+mn-ea"/>
                          <a:cs typeface="Arial" panose="020B0604020202020204" pitchFamily="34" charset="0"/>
                        </a:rPr>
                        <a:t>                                                    </a:t>
                      </a:r>
                      <a:r>
                        <a:rPr lang="en-US" sz="1800" b="1" kern="1200" baseline="0" dirty="0">
                          <a:solidFill>
                            <a:srgbClr val="000099"/>
                          </a:solidFill>
                          <a:latin typeface="Arial" panose="020B0604020202020204" pitchFamily="34" charset="0"/>
                          <a:ea typeface="+mn-ea"/>
                          <a:cs typeface="Arial" panose="020B0604020202020204" pitchFamily="34" charset="0"/>
                        </a:rPr>
                        <a:t>KSU-</a:t>
                      </a:r>
                    </a:p>
                  </a:txBody>
                  <a:tcPr marT="45709" marB="45709">
                    <a:lnR w="12700" cap="flat" cmpd="sng" algn="ctr">
                      <a:noFill/>
                      <a:prstDash val="solid"/>
                      <a:round/>
                      <a:headEnd type="none" w="med" len="med"/>
                      <a:tailEnd type="none" w="med" len="med"/>
                    </a:lnR>
                  </a:tcPr>
                </a:tc>
                <a:tc hMerge="1">
                  <a:txBody>
                    <a:bodyPr/>
                    <a:lstStyle/>
                    <a:p>
                      <a:endParaRPr lang="en-US"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b="1" kern="1200" dirty="0">
                          <a:solidFill>
                            <a:srgbClr val="000099"/>
                          </a:solidFill>
                          <a:latin typeface="Arial" panose="020B0604020202020204" pitchFamily="34" charset="0"/>
                          <a:ea typeface="+mn-ea"/>
                          <a:cs typeface="Arial" panose="020B0604020202020204" pitchFamily="34" charset="0"/>
                        </a:rPr>
                        <a:t>  4.5%</a:t>
                      </a:r>
                      <a:endParaRPr lang="en-US" sz="1800" dirty="0"/>
                    </a:p>
                  </a:txBody>
                  <a:tcPr marT="45709" marB="45709"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sz="1600" kern="1200" dirty="0">
                          <a:solidFill>
                            <a:srgbClr val="000099"/>
                          </a:solidFill>
                          <a:latin typeface="Arial" panose="020B0604020202020204" pitchFamily="34" charset="0"/>
                          <a:ea typeface="+mn-ea"/>
                          <a:cs typeface="Arial" panose="020B0604020202020204" pitchFamily="34" charset="0"/>
                        </a:rPr>
                        <a:t>Contributions for mitigating rate:</a:t>
                      </a:r>
                    </a:p>
                    <a:p>
                      <a:pPr algn="l"/>
                      <a:endParaRPr lang="en-US" sz="1600" kern="1200" dirty="0">
                        <a:solidFill>
                          <a:srgbClr val="000099"/>
                        </a:solidFill>
                        <a:latin typeface="Arial" panose="020B0604020202020204" pitchFamily="34" charset="0"/>
                        <a:ea typeface="+mn-ea"/>
                        <a:cs typeface="Arial" panose="020B0604020202020204" pitchFamily="34" charset="0"/>
                      </a:endParaRPr>
                    </a:p>
                    <a:p>
                      <a:pPr algn="l"/>
                      <a:r>
                        <a:rPr lang="en-US" sz="1600" kern="1200" dirty="0">
                          <a:solidFill>
                            <a:srgbClr val="000099"/>
                          </a:solidFill>
                          <a:latin typeface="Arial" panose="020B0604020202020204" pitchFamily="34" charset="0"/>
                          <a:ea typeface="+mn-ea"/>
                          <a:cs typeface="Arial" panose="020B0604020202020204" pitchFamily="34" charset="0"/>
                        </a:rPr>
                        <a:t>                                           </a:t>
                      </a:r>
                      <a:r>
                        <a:rPr lang="en-US" sz="1800" b="1" kern="1200" dirty="0">
                          <a:solidFill>
                            <a:srgbClr val="000099"/>
                          </a:solidFill>
                          <a:latin typeface="Arial" panose="020B0604020202020204" pitchFamily="34" charset="0"/>
                          <a:ea typeface="+mn-ea"/>
                          <a:cs typeface="Arial" panose="020B0604020202020204" pitchFamily="34" charset="0"/>
                        </a:rPr>
                        <a:t>KSU-</a:t>
                      </a:r>
                    </a:p>
                  </a:txBody>
                  <a:tcPr marT="45709" marB="45709">
                    <a:lnL w="12700" cap="flat" cmpd="sng" algn="ctr">
                      <a:solidFill>
                        <a:schemeClr val="tx1"/>
                      </a:solidFill>
                      <a:prstDash val="solid"/>
                      <a:round/>
                      <a:headEnd type="none" w="med" len="med"/>
                      <a:tailEnd type="none" w="med" len="med"/>
                    </a:lnL>
                  </a:tcPr>
                </a:tc>
                <a:tc>
                  <a:txBody>
                    <a:bodyPr/>
                    <a:lstStyle/>
                    <a:p>
                      <a:endParaRPr lang="en-US" dirty="0"/>
                    </a:p>
                    <a:p>
                      <a:pPr algn="r"/>
                      <a:endParaRPr lang="en-US" sz="1700" b="1" u="sng" kern="1200" dirty="0">
                        <a:solidFill>
                          <a:srgbClr val="000099"/>
                        </a:solidFill>
                        <a:latin typeface="Arial" panose="020B0604020202020204" pitchFamily="34" charset="0"/>
                        <a:ea typeface="+mn-ea"/>
                        <a:cs typeface="Arial" panose="020B0604020202020204" pitchFamily="34" charset="0"/>
                      </a:endParaRPr>
                    </a:p>
                    <a:p>
                      <a:pPr algn="r"/>
                      <a:r>
                        <a:rPr lang="en-US" sz="1700" b="1" u="sng" kern="1200" dirty="0">
                          <a:solidFill>
                            <a:srgbClr val="000099"/>
                          </a:solidFill>
                          <a:latin typeface="Arial" panose="020B0604020202020204" pitchFamily="34" charset="0"/>
                          <a:ea typeface="+mn-ea"/>
                          <a:cs typeface="Arial" panose="020B0604020202020204" pitchFamily="34" charset="0"/>
                        </a:rPr>
                        <a:t>4.47%</a:t>
                      </a:r>
                    </a:p>
                  </a:txBody>
                  <a:tcPr marT="45709" marB="45709"/>
                </a:tc>
                <a:extLst>
                  <a:ext uri="{0D108BD9-81ED-4DB2-BD59-A6C34878D82A}">
                    <a16:rowId xmlns:a16="http://schemas.microsoft.com/office/drawing/2014/main" val="10004"/>
                  </a:ext>
                </a:extLst>
              </a:tr>
              <a:tr h="670582">
                <a:tc gridSpan="2">
                  <a:txBody>
                    <a:bodyPr/>
                    <a:lstStyle/>
                    <a:p>
                      <a:pPr algn="l"/>
                      <a:r>
                        <a:rPr lang="en-US" sz="1600" kern="1200" dirty="0">
                          <a:solidFill>
                            <a:srgbClr val="000099"/>
                          </a:solidFill>
                          <a:latin typeface="Arial" panose="020B0604020202020204" pitchFamily="34" charset="0"/>
                          <a:ea typeface="+mn-ea"/>
                          <a:cs typeface="Arial" panose="020B0604020202020204" pitchFamily="34" charset="0"/>
                        </a:rPr>
                        <a:t>Contributions</a:t>
                      </a:r>
                      <a:r>
                        <a:rPr lang="en-US" sz="1600" kern="1200" baseline="0" dirty="0">
                          <a:solidFill>
                            <a:srgbClr val="000099"/>
                          </a:solidFill>
                          <a:latin typeface="Arial" panose="020B0604020202020204" pitchFamily="34" charset="0"/>
                          <a:ea typeface="+mn-ea"/>
                          <a:cs typeface="Arial" panose="020B0604020202020204" pitchFamily="34" charset="0"/>
                        </a:rPr>
                        <a:t> for **m</a:t>
                      </a:r>
                      <a:r>
                        <a:rPr lang="en-US" sz="1600" kern="1200" dirty="0">
                          <a:solidFill>
                            <a:srgbClr val="000099"/>
                          </a:solidFill>
                          <a:latin typeface="Arial" panose="020B0604020202020204" pitchFamily="34" charset="0"/>
                          <a:ea typeface="+mn-ea"/>
                          <a:cs typeface="Arial" panose="020B0604020202020204" pitchFamily="34" charset="0"/>
                        </a:rPr>
                        <a:t>itigating rate:</a:t>
                      </a:r>
                      <a:endParaRPr lang="en-US" sz="1600" b="1" kern="1200" dirty="0">
                        <a:solidFill>
                          <a:srgbClr val="FF0000"/>
                        </a:solidFill>
                        <a:latin typeface="Arial" panose="020B0604020202020204" pitchFamily="34" charset="0"/>
                        <a:ea typeface="+mn-ea"/>
                        <a:cs typeface="Arial" panose="020B0604020202020204" pitchFamily="34" charset="0"/>
                      </a:endParaRPr>
                    </a:p>
                  </a:txBody>
                  <a:tcPr marT="45709" marB="45709">
                    <a:lnR w="12700" cap="flat" cmpd="sng" algn="ctr">
                      <a:noFill/>
                      <a:prstDash val="solid"/>
                      <a:round/>
                      <a:headEnd type="none" w="med" len="med"/>
                      <a:tailEnd type="none" w="med" len="med"/>
                    </a:lnR>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800" b="1" kern="1200" dirty="0">
                        <a:solidFill>
                          <a:srgbClr val="FF0000"/>
                        </a:solidFill>
                        <a:latin typeface="Arial" panose="020B0604020202020204" pitchFamily="34" charset="0"/>
                        <a:ea typeface="+mn-ea"/>
                        <a:cs typeface="Arial" panose="020B0604020202020204" pitchFamily="34" charset="0"/>
                      </a:endParaRPr>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u="sng" kern="1200" dirty="0">
                          <a:solidFill>
                            <a:srgbClr val="000099"/>
                          </a:solidFill>
                          <a:latin typeface="Arial" panose="020B0604020202020204" pitchFamily="34" charset="0"/>
                          <a:ea typeface="+mn-ea"/>
                          <a:cs typeface="Arial" panose="020B0604020202020204" pitchFamily="34" charset="0"/>
                        </a:rPr>
                        <a:t>1.5%</a:t>
                      </a:r>
                    </a:p>
                    <a:p>
                      <a:pPr algn="r"/>
                      <a:r>
                        <a:rPr lang="en-US" sz="1800" b="1" kern="1200" dirty="0">
                          <a:solidFill>
                            <a:srgbClr val="FF0000"/>
                          </a:solidFill>
                          <a:latin typeface="Arial" panose="020B0604020202020204" pitchFamily="34" charset="0"/>
                          <a:ea typeface="+mn-ea"/>
                          <a:cs typeface="Arial" panose="020B0604020202020204" pitchFamily="34" charset="0"/>
                        </a:rPr>
                        <a:t>24.0%</a:t>
                      </a:r>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endParaRPr lang="en-US" sz="1800" kern="1200" dirty="0">
                        <a:solidFill>
                          <a:srgbClr val="000099"/>
                        </a:solidFill>
                        <a:latin typeface="Arial" panose="020B0604020202020204" pitchFamily="34" charset="0"/>
                        <a:ea typeface="+mn-ea"/>
                        <a:cs typeface="Arial" panose="020B0604020202020204" pitchFamily="34" charset="0"/>
                      </a:endParaRPr>
                    </a:p>
                  </a:txBody>
                  <a:tcPr marT="45709" marB="45709">
                    <a:lnL w="12700" cap="flat" cmpd="sng" algn="ctr">
                      <a:solidFill>
                        <a:schemeClr val="tx1"/>
                      </a:solidFill>
                      <a:prstDash val="solid"/>
                      <a:round/>
                      <a:headEnd type="none" w="med" len="med"/>
                      <a:tailEnd type="none" w="med" len="med"/>
                    </a:lnL>
                  </a:tcPr>
                </a:tc>
                <a:tc>
                  <a:txBody>
                    <a:bodyPr/>
                    <a:lstStyle/>
                    <a:p>
                      <a:pPr algn="r"/>
                      <a:r>
                        <a:rPr lang="en-US" sz="1800" b="1" kern="1200" dirty="0">
                          <a:solidFill>
                            <a:srgbClr val="FF0000"/>
                          </a:solidFill>
                          <a:latin typeface="Arial" panose="020B0604020202020204" pitchFamily="34" charset="0"/>
                          <a:ea typeface="+mn-ea"/>
                          <a:cs typeface="Arial" panose="020B0604020202020204" pitchFamily="34" charset="0"/>
                        </a:rPr>
                        <a:t>28.0%</a:t>
                      </a:r>
                    </a:p>
                  </a:txBody>
                  <a:tcPr marT="45709" marB="45709"/>
                </a:tc>
                <a:extLst>
                  <a:ext uri="{0D108BD9-81ED-4DB2-BD59-A6C34878D82A}">
                    <a16:rowId xmlns:a16="http://schemas.microsoft.com/office/drawing/2014/main" val="10005"/>
                  </a:ext>
                </a:extLst>
              </a:tr>
              <a:tr h="584261">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rgbClr val="000099"/>
                          </a:solidFill>
                          <a:latin typeface="Arial" panose="020B0604020202020204" pitchFamily="34" charset="0"/>
                          <a:ea typeface="+mn-ea"/>
                          <a:cs typeface="Arial" panose="020B0604020202020204" pitchFamily="34" charset="0"/>
                        </a:rPr>
                        <a:t>20% KSU match available after each year completed</a:t>
                      </a:r>
                    </a:p>
                    <a:p>
                      <a:endParaRPr lang="en-US" sz="1600" dirty="0"/>
                    </a:p>
                  </a:txBody>
                  <a:tcPr marT="45709" marB="45709">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dirty="0"/>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rgbClr val="000099"/>
                          </a:solidFill>
                          <a:latin typeface="Arial" panose="020B0604020202020204" pitchFamily="34" charset="0"/>
                          <a:ea typeface="+mn-ea"/>
                          <a:cs typeface="Arial" panose="020B0604020202020204" pitchFamily="34" charset="0"/>
                        </a:rPr>
                        <a:t>100% vested after 5 year of service</a:t>
                      </a:r>
                    </a:p>
                    <a:p>
                      <a:endParaRPr lang="en-US" sz="1600" kern="1200" dirty="0">
                        <a:solidFill>
                          <a:schemeClr val="accent2">
                            <a:lumMod val="75000"/>
                          </a:schemeClr>
                        </a:solidFill>
                        <a:latin typeface="Arial" panose="020B0604020202020204" pitchFamily="34" charset="0"/>
                        <a:ea typeface="+mn-ea"/>
                        <a:cs typeface="Arial" panose="020B0604020202020204" pitchFamily="34" charset="0"/>
                      </a:endParaRPr>
                    </a:p>
                  </a:txBody>
                  <a:tcPr marT="45709" marB="45709">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13467024"/>
                  </a:ext>
                </a:extLst>
              </a:tr>
              <a:tr h="584261">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rgbClr val="000099"/>
                          </a:solidFill>
                          <a:latin typeface="Arial" panose="020B0604020202020204" pitchFamily="34" charset="0"/>
                          <a:ea typeface="+mn-ea"/>
                          <a:cs typeface="Arial" panose="020B0604020202020204" pitchFamily="34" charset="0"/>
                        </a:rPr>
                        <a:t>100% vested after 5 year of service</a:t>
                      </a:r>
                    </a:p>
                    <a:p>
                      <a:endParaRPr lang="en-US" sz="1600" dirty="0"/>
                    </a:p>
                  </a:txBody>
                  <a:tcPr marT="45709" marB="45709">
                    <a:lnR w="12700" cap="flat" cmpd="sng" algn="ctr">
                      <a:noFill/>
                      <a:prstDash val="solid"/>
                      <a:round/>
                      <a:headEnd type="none" w="med" len="med"/>
                      <a:tailEnd type="none" w="med" len="med"/>
                    </a:lnR>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800" b="1" kern="1200" dirty="0">
                        <a:solidFill>
                          <a:srgbClr val="FF0000"/>
                        </a:solidFill>
                        <a:latin typeface="Arial" panose="020B0604020202020204" pitchFamily="34" charset="0"/>
                        <a:ea typeface="+mn-ea"/>
                        <a:cs typeface="Arial" panose="020B0604020202020204" pitchFamily="34" charset="0"/>
                      </a:endParaRPr>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dirty="0"/>
                    </a:p>
                  </a:txBody>
                  <a:tcPr marT="45709" marB="4570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en-US" sz="1600" kern="1200" dirty="0">
                        <a:solidFill>
                          <a:schemeClr val="accent2">
                            <a:lumMod val="75000"/>
                          </a:schemeClr>
                        </a:solidFill>
                        <a:latin typeface="Arial" panose="020B0604020202020204" pitchFamily="34" charset="0"/>
                        <a:ea typeface="+mn-ea"/>
                        <a:cs typeface="Arial" panose="020B0604020202020204" pitchFamily="34" charset="0"/>
                      </a:endParaRPr>
                    </a:p>
                  </a:txBody>
                  <a:tcPr marT="45709" marB="45709">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222012" y="5531643"/>
            <a:ext cx="8775683" cy="769441"/>
          </a:xfrm>
          <a:prstGeom prst="rect">
            <a:avLst/>
          </a:prstGeom>
          <a:noFill/>
        </p:spPr>
        <p:txBody>
          <a:bodyPr wrap="square" rtlCol="0">
            <a:spAutoFit/>
          </a:bodyPr>
          <a:lstStyle/>
          <a:p>
            <a:r>
              <a:rPr lang="en-US" sz="1100" dirty="0"/>
              <a:t>**To comply with the requirement of Section 145.87 of the Ohio Revised Code, the Board must take action to establish the “mitigating rate” for the</a:t>
            </a:r>
          </a:p>
          <a:p>
            <a:r>
              <a:rPr lang="en-US" sz="1100" dirty="0"/>
              <a:t>Member-Directed and the Combined plans. This action is required because the Ohio Revised Code stipulates that a portion of the defined contribution plans’ employer contribution rate will be used for funding the defined benefit plan (Traditional Pension plan) to offset any negative financial impact due to the establishment of the new plans (Member-Directed plan and Combined plan).  </a:t>
            </a:r>
            <a:r>
              <a:rPr lang="en-US" sz="1100" b="1" dirty="0"/>
              <a:t>NOTE:  </a:t>
            </a:r>
            <a:r>
              <a:rPr lang="en-US" sz="1100" dirty="0"/>
              <a:t>Mitigating rates are subject to change.</a:t>
            </a:r>
          </a:p>
        </p:txBody>
      </p:sp>
    </p:spTree>
    <p:extLst>
      <p:ext uri="{BB962C8B-B14F-4D97-AF65-F5344CB8AC3E}">
        <p14:creationId xmlns:p14="http://schemas.microsoft.com/office/powerpoint/2010/main" val="115514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457200"/>
            <a:ext cx="7620000" cy="430887"/>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OPERS and STRS Combined Plan</a:t>
            </a:r>
          </a:p>
        </p:txBody>
      </p:sp>
      <p:graphicFrame>
        <p:nvGraphicFramePr>
          <p:cNvPr id="2" name="Table 1"/>
          <p:cNvGraphicFramePr>
            <a:graphicFrameLocks noGrp="1"/>
          </p:cNvGraphicFramePr>
          <p:nvPr>
            <p:extLst>
              <p:ext uri="{D42A27DB-BD31-4B8C-83A1-F6EECF244321}">
                <p14:modId xmlns:p14="http://schemas.microsoft.com/office/powerpoint/2010/main" val="1649328490"/>
              </p:ext>
            </p:extLst>
          </p:nvPr>
        </p:nvGraphicFramePr>
        <p:xfrm>
          <a:off x="490411" y="1129844"/>
          <a:ext cx="8391777" cy="4075616"/>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000"/>
                    </a:ext>
                  </a:extLst>
                </a:gridCol>
                <a:gridCol w="914400">
                  <a:extLst>
                    <a:ext uri="{9D8B030D-6E8A-4147-A177-3AD203B41FA5}">
                      <a16:colId xmlns:a16="http://schemas.microsoft.com/office/drawing/2014/main" val="1340648991"/>
                    </a:ext>
                  </a:extLst>
                </a:gridCol>
                <a:gridCol w="3283118">
                  <a:extLst>
                    <a:ext uri="{9D8B030D-6E8A-4147-A177-3AD203B41FA5}">
                      <a16:colId xmlns:a16="http://schemas.microsoft.com/office/drawing/2014/main" val="20002"/>
                    </a:ext>
                  </a:extLst>
                </a:gridCol>
                <a:gridCol w="917659">
                  <a:extLst>
                    <a:ext uri="{9D8B030D-6E8A-4147-A177-3AD203B41FA5}">
                      <a16:colId xmlns:a16="http://schemas.microsoft.com/office/drawing/2014/main" val="20003"/>
                    </a:ext>
                  </a:extLst>
                </a:gridCol>
              </a:tblGrid>
              <a:tr h="408596">
                <a:tc gridSpan="2">
                  <a:txBody>
                    <a:bodyPr/>
                    <a:lstStyle/>
                    <a:p>
                      <a:pPr algn="ctr"/>
                      <a:r>
                        <a:rPr lang="en-US" sz="2000" dirty="0">
                          <a:solidFill>
                            <a:schemeClr val="bg1"/>
                          </a:solidFill>
                          <a:latin typeface="Arial" panose="020B0604020202020204" pitchFamily="34" charset="0"/>
                          <a:cs typeface="Arial" panose="020B0604020202020204" pitchFamily="34" charset="0"/>
                        </a:rPr>
                        <a:t>OPERS</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2000" dirty="0">
                          <a:solidFill>
                            <a:schemeClr val="bg1"/>
                          </a:solidFill>
                          <a:latin typeface="Arial" panose="020B0604020202020204" pitchFamily="34" charset="0"/>
                          <a:cs typeface="Arial" panose="020B0604020202020204" pitchFamily="34" charset="0"/>
                        </a:rPr>
                        <a:t>STRS</a:t>
                      </a: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670827">
                <a:tc gridSpan="2">
                  <a:txBody>
                    <a:bodyPr/>
                    <a:lstStyle/>
                    <a:p>
                      <a:pPr algn="ctr"/>
                      <a:r>
                        <a:rPr lang="en-US" sz="2000" b="1" kern="1200" dirty="0">
                          <a:solidFill>
                            <a:srgbClr val="000099"/>
                          </a:solidFill>
                          <a:latin typeface="Arial" panose="020B0604020202020204" pitchFamily="34" charset="0"/>
                          <a:ea typeface="+mn-ea"/>
                          <a:cs typeface="Arial" panose="020B0604020202020204" pitchFamily="34" charset="0"/>
                        </a:rPr>
                        <a:t>Contribution Rates</a:t>
                      </a:r>
                    </a:p>
                    <a:p>
                      <a:pPr algn="ctr"/>
                      <a:endParaRPr lang="en-US" sz="2000" b="1" kern="1200" dirty="0">
                        <a:solidFill>
                          <a:srgbClr val="000099"/>
                        </a:solidFill>
                        <a:latin typeface="Arial" panose="020B0604020202020204" pitchFamily="34" charset="0"/>
                        <a:ea typeface="+mn-ea"/>
                        <a:cs typeface="Arial" panose="020B0604020202020204" pitchFamily="34" charset="0"/>
                      </a:endParaRPr>
                    </a:p>
                  </a:txBody>
                  <a:tcPr marT="45709" marB="45709">
                    <a:lnR w="12700" cap="flat" cmpd="sng" algn="ctr">
                      <a:solidFill>
                        <a:schemeClr val="tx1"/>
                      </a:solidFill>
                      <a:prstDash val="solid"/>
                      <a:round/>
                      <a:headEnd type="none" w="med" len="med"/>
                      <a:tailEnd type="none" w="med" len="med"/>
                    </a:lnR>
                    <a:lnT w="38100" cmpd="sng">
                      <a:noFill/>
                    </a:lnT>
                  </a:tcPr>
                </a:tc>
                <a:tc hMerge="1">
                  <a:txBody>
                    <a:bodyPr/>
                    <a:lstStyle/>
                    <a:p>
                      <a:endParaRPr lang="en-US"/>
                    </a:p>
                  </a:txBody>
                  <a:tcPr/>
                </a:tc>
                <a:tc gridSpan="2">
                  <a:txBody>
                    <a:bodyPr/>
                    <a:lstStyle/>
                    <a:p>
                      <a:pPr algn="ctr"/>
                      <a:r>
                        <a:rPr lang="en-US" sz="2000" b="1" kern="1200" dirty="0">
                          <a:solidFill>
                            <a:srgbClr val="000099"/>
                          </a:solidFill>
                          <a:latin typeface="Arial" panose="020B0604020202020204" pitchFamily="34" charset="0"/>
                          <a:ea typeface="+mn-ea"/>
                          <a:cs typeface="Arial" panose="020B0604020202020204" pitchFamily="34" charset="0"/>
                        </a:rPr>
                        <a:t>Contribution Rates</a:t>
                      </a:r>
                    </a:p>
                  </a:txBody>
                  <a:tcPr marT="45709" marB="45709">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722902">
                <a:tc>
                  <a:txBody>
                    <a:bodyPr/>
                    <a:lstStyle/>
                    <a:p>
                      <a:pPr algn="r"/>
                      <a:r>
                        <a:rPr lang="en-US" sz="2000" b="1" kern="1200" dirty="0">
                          <a:solidFill>
                            <a:srgbClr val="000099"/>
                          </a:solidFill>
                          <a:latin typeface="Arial" panose="020B0604020202020204" pitchFamily="34" charset="0"/>
                          <a:ea typeface="+mn-ea"/>
                          <a:cs typeface="Arial" panose="020B0604020202020204" pitchFamily="34" charset="0"/>
                        </a:rPr>
                        <a:t>Employee</a:t>
                      </a:r>
                    </a:p>
                    <a:p>
                      <a:pPr algn="r"/>
                      <a:r>
                        <a:rPr lang="en-US" sz="2000" b="1" kern="1200" dirty="0">
                          <a:solidFill>
                            <a:srgbClr val="000099"/>
                          </a:solidFill>
                          <a:latin typeface="Arial" panose="020B0604020202020204" pitchFamily="34" charset="0"/>
                          <a:ea typeface="+mn-ea"/>
                          <a:cs typeface="Arial" panose="020B0604020202020204" pitchFamily="34" charset="0"/>
                        </a:rPr>
                        <a:t>KSU</a:t>
                      </a:r>
                    </a:p>
                    <a:p>
                      <a:pPr algn="r"/>
                      <a:r>
                        <a:rPr lang="en-US" sz="2000" b="1" kern="1200" dirty="0">
                          <a:solidFill>
                            <a:srgbClr val="000099"/>
                          </a:solidFill>
                          <a:latin typeface="Arial" panose="020B0604020202020204" pitchFamily="34" charset="0"/>
                          <a:ea typeface="+mn-ea"/>
                          <a:cs typeface="Arial" panose="020B0604020202020204" pitchFamily="34" charset="0"/>
                        </a:rPr>
                        <a:t>KSU –</a:t>
                      </a:r>
                      <a:r>
                        <a:rPr lang="en-US" sz="2000" b="1" kern="1200" baseline="0" dirty="0">
                          <a:solidFill>
                            <a:srgbClr val="000099"/>
                          </a:solidFill>
                          <a:latin typeface="Arial" panose="020B0604020202020204" pitchFamily="34" charset="0"/>
                          <a:ea typeface="+mn-ea"/>
                          <a:cs typeface="Arial" panose="020B0604020202020204" pitchFamily="34" charset="0"/>
                        </a:rPr>
                        <a:t> *</a:t>
                      </a:r>
                      <a:r>
                        <a:rPr lang="en-US" sz="2000" b="0" kern="1200" baseline="0" dirty="0">
                          <a:solidFill>
                            <a:srgbClr val="000099"/>
                          </a:solidFill>
                          <a:latin typeface="Arial" panose="020B0604020202020204" pitchFamily="34" charset="0"/>
                          <a:ea typeface="+mn-ea"/>
                          <a:cs typeface="Arial" panose="020B0604020202020204" pitchFamily="34" charset="0"/>
                        </a:rPr>
                        <a:t>*Mitigating Rate</a:t>
                      </a:r>
                      <a:endParaRPr lang="en-US" sz="2000" b="0" kern="1200" dirty="0">
                        <a:solidFill>
                          <a:srgbClr val="000099"/>
                        </a:solidFill>
                        <a:latin typeface="Arial" panose="020B0604020202020204" pitchFamily="34" charset="0"/>
                        <a:ea typeface="+mn-ea"/>
                        <a:cs typeface="Arial" panose="020B0604020202020204" pitchFamily="34" charset="0"/>
                      </a:endParaRPr>
                    </a:p>
                  </a:txBody>
                  <a:tcPr/>
                </a:tc>
                <a:tc>
                  <a:txBody>
                    <a:bodyPr/>
                    <a:lstStyle/>
                    <a:p>
                      <a:pPr algn="l"/>
                      <a:r>
                        <a:rPr lang="en-US" sz="1800" b="1" kern="1200" dirty="0">
                          <a:solidFill>
                            <a:srgbClr val="000099"/>
                          </a:solidFill>
                          <a:latin typeface="Arial" panose="020B0604020202020204" pitchFamily="34" charset="0"/>
                          <a:ea typeface="+mn-ea"/>
                          <a:cs typeface="Arial" panose="020B0604020202020204" pitchFamily="34" charset="0"/>
                        </a:rPr>
                        <a:t>10.0%</a:t>
                      </a:r>
                    </a:p>
                    <a:p>
                      <a:pPr algn="l"/>
                      <a:r>
                        <a:rPr lang="en-US" sz="1800" b="1" u="none" kern="1200" dirty="0">
                          <a:solidFill>
                            <a:srgbClr val="000099"/>
                          </a:solidFill>
                          <a:latin typeface="Arial" panose="020B0604020202020204" pitchFamily="34" charset="0"/>
                          <a:ea typeface="+mn-ea"/>
                          <a:cs typeface="Arial" panose="020B0604020202020204" pitchFamily="34" charset="0"/>
                        </a:rPr>
                        <a:t>12.5%</a:t>
                      </a:r>
                    </a:p>
                    <a:p>
                      <a:pPr algn="l"/>
                      <a:r>
                        <a:rPr lang="en-US" sz="1800" b="1" u="none" kern="1200" dirty="0">
                          <a:solidFill>
                            <a:srgbClr val="000099"/>
                          </a:solidFill>
                          <a:latin typeface="Arial" panose="020B0604020202020204" pitchFamily="34" charset="0"/>
                          <a:ea typeface="+mn-ea"/>
                          <a:cs typeface="Arial" panose="020B0604020202020204" pitchFamily="34" charset="0"/>
                        </a:rPr>
                        <a:t>  </a:t>
                      </a:r>
                      <a:r>
                        <a:rPr lang="en-US" sz="1800" b="1" u="sng" kern="1200" dirty="0">
                          <a:solidFill>
                            <a:srgbClr val="000099"/>
                          </a:solidFill>
                          <a:latin typeface="Arial" panose="020B0604020202020204" pitchFamily="34" charset="0"/>
                          <a:ea typeface="+mn-ea"/>
                          <a:cs typeface="Arial" panose="020B0604020202020204" pitchFamily="34" charset="0"/>
                        </a:rPr>
                        <a:t>1.5%</a:t>
                      </a:r>
                    </a:p>
                  </a:txBody>
                  <a:tcPr>
                    <a:lnR w="12700" cap="flat" cmpd="sng" algn="ctr">
                      <a:solidFill>
                        <a:schemeClr val="tx1"/>
                      </a:solidFill>
                      <a:prstDash val="solid"/>
                      <a:round/>
                      <a:headEnd type="none" w="med" len="med"/>
                      <a:tailEnd type="none" w="med" len="med"/>
                    </a:lnR>
                    <a:lnB w="12700" cmpd="sng">
                      <a:noFill/>
                    </a:lnB>
                  </a:tcPr>
                </a:tc>
                <a:tc>
                  <a:txBody>
                    <a:bodyPr/>
                    <a:lstStyle/>
                    <a:p>
                      <a:pPr algn="r"/>
                      <a:r>
                        <a:rPr lang="en-US" sz="2000" b="1" kern="1200" dirty="0">
                          <a:solidFill>
                            <a:srgbClr val="000099"/>
                          </a:solidFill>
                          <a:latin typeface="Arial" panose="020B0604020202020204" pitchFamily="34" charset="0"/>
                          <a:ea typeface="+mn-ea"/>
                          <a:cs typeface="Arial" panose="020B0604020202020204" pitchFamily="34" charset="0"/>
                        </a:rPr>
                        <a:t>Employee (12% to DC</a:t>
                      </a:r>
                      <a:r>
                        <a:rPr lang="en-US" sz="2000" b="1" kern="1200" baseline="0" dirty="0">
                          <a:solidFill>
                            <a:srgbClr val="000099"/>
                          </a:solidFill>
                          <a:latin typeface="Arial" panose="020B0604020202020204" pitchFamily="34" charset="0"/>
                          <a:ea typeface="+mn-ea"/>
                          <a:cs typeface="Arial" panose="020B0604020202020204" pitchFamily="34" charset="0"/>
                        </a:rPr>
                        <a:t>)</a:t>
                      </a:r>
                      <a:endParaRPr lang="en-US" sz="2000" b="1" kern="1200" dirty="0">
                        <a:solidFill>
                          <a:srgbClr val="000099"/>
                        </a:solidFill>
                        <a:latin typeface="Arial" panose="020B0604020202020204" pitchFamily="34" charset="0"/>
                        <a:ea typeface="+mn-ea"/>
                        <a:cs typeface="Arial" panose="020B0604020202020204" pitchFamily="34" charset="0"/>
                      </a:endParaRPr>
                    </a:p>
                    <a:p>
                      <a:pPr algn="r"/>
                      <a:r>
                        <a:rPr lang="en-US" sz="2000" b="1" kern="1200" dirty="0">
                          <a:solidFill>
                            <a:srgbClr val="000099"/>
                          </a:solidFill>
                          <a:latin typeface="Arial" panose="020B0604020202020204" pitchFamily="34" charset="0"/>
                          <a:ea typeface="+mn-ea"/>
                          <a:cs typeface="Arial" panose="020B0604020202020204" pitchFamily="34" charset="0"/>
                        </a:rPr>
                        <a:t>KSU</a:t>
                      </a:r>
                    </a:p>
                  </a:txBody>
                  <a:tcPr>
                    <a:lnL w="12700" cap="flat" cmpd="sng" algn="ctr">
                      <a:solidFill>
                        <a:schemeClr val="tx1"/>
                      </a:solidFill>
                      <a:prstDash val="solid"/>
                      <a:round/>
                      <a:headEnd type="none" w="med" len="med"/>
                      <a:tailEnd type="none" w="med" len="med"/>
                    </a:lnL>
                  </a:tcPr>
                </a:tc>
                <a:tc>
                  <a:txBody>
                    <a:bodyPr/>
                    <a:lstStyle/>
                    <a:p>
                      <a:pPr algn="l"/>
                      <a:r>
                        <a:rPr lang="en-US" sz="1800" b="1" kern="1200" dirty="0">
                          <a:solidFill>
                            <a:srgbClr val="000099"/>
                          </a:solidFill>
                          <a:latin typeface="Arial" panose="020B0604020202020204" pitchFamily="34" charset="0"/>
                          <a:ea typeface="+mn-ea"/>
                          <a:cs typeface="Arial" panose="020B0604020202020204" pitchFamily="34" charset="0"/>
                        </a:rPr>
                        <a:t>14.0%</a:t>
                      </a:r>
                    </a:p>
                    <a:p>
                      <a:pPr algn="l"/>
                      <a:r>
                        <a:rPr lang="en-US" sz="1800" b="1" u="sng" kern="1200" dirty="0">
                          <a:solidFill>
                            <a:srgbClr val="000099"/>
                          </a:solidFill>
                          <a:latin typeface="Arial" panose="020B0604020202020204" pitchFamily="34" charset="0"/>
                          <a:ea typeface="+mn-ea"/>
                          <a:cs typeface="Arial" panose="020B0604020202020204" pitchFamily="34" charset="0"/>
                        </a:rPr>
                        <a:t>14.0%</a:t>
                      </a:r>
                    </a:p>
                  </a:txBody>
                  <a:tcPr/>
                </a:tc>
                <a:extLst>
                  <a:ext uri="{0D108BD9-81ED-4DB2-BD59-A6C34878D82A}">
                    <a16:rowId xmlns:a16="http://schemas.microsoft.com/office/drawing/2014/main" val="10002"/>
                  </a:ext>
                </a:extLst>
              </a:tr>
              <a:tr h="660041">
                <a:tc>
                  <a:txBody>
                    <a:bodyPr/>
                    <a:lstStyle/>
                    <a:p>
                      <a:pPr algn="r"/>
                      <a:r>
                        <a:rPr lang="en-US" sz="2000" kern="1200" dirty="0">
                          <a:solidFill>
                            <a:srgbClr val="000099"/>
                          </a:solidFill>
                          <a:latin typeface="Arial" panose="020B0604020202020204" pitchFamily="34" charset="0"/>
                          <a:ea typeface="+mn-ea"/>
                          <a:cs typeface="Arial" panose="020B0604020202020204" pitchFamily="34" charset="0"/>
                        </a:rPr>
                        <a:t>Total</a:t>
                      </a:r>
                    </a:p>
                  </a:txBody>
                  <a:tcPr anchor="ctr">
                    <a:lnR w="12700" cap="flat" cmpd="sng" algn="ctr">
                      <a:noFill/>
                      <a:prstDash val="solid"/>
                      <a:round/>
                      <a:headEnd type="none" w="med" len="med"/>
                      <a:tailEnd type="none" w="med" len="med"/>
                    </a:lnR>
                  </a:tcPr>
                </a:tc>
                <a:tc>
                  <a:txBody>
                    <a:bodyPr/>
                    <a:lstStyle/>
                    <a:p>
                      <a:pPr algn="l"/>
                      <a:r>
                        <a:rPr lang="en-US" sz="2000" b="1" kern="1200" dirty="0">
                          <a:solidFill>
                            <a:srgbClr val="FF0000"/>
                          </a:solidFill>
                          <a:latin typeface="Arial" panose="020B0604020202020204" pitchFamily="34" charset="0"/>
                          <a:ea typeface="+mn-ea"/>
                          <a:cs typeface="Arial" panose="020B0604020202020204" pitchFamily="34" charset="0"/>
                        </a:rPr>
                        <a:t>24.0%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en-US" sz="2000" kern="1200" dirty="0">
                          <a:solidFill>
                            <a:srgbClr val="000099"/>
                          </a:solidFill>
                          <a:latin typeface="Arial" panose="020B0604020202020204" pitchFamily="34" charset="0"/>
                          <a:ea typeface="+mn-ea"/>
                          <a:cs typeface="Arial" panose="020B0604020202020204" pitchFamily="34" charset="0"/>
                        </a:rPr>
                        <a:t>Total</a:t>
                      </a:r>
                    </a:p>
                  </a:txBody>
                  <a:tcPr anchor="ctr">
                    <a:lnL w="12700" cap="flat" cmpd="sng" algn="ctr">
                      <a:solidFill>
                        <a:schemeClr val="tx1"/>
                      </a:solidFill>
                      <a:prstDash val="solid"/>
                      <a:round/>
                      <a:headEnd type="none" w="med" len="med"/>
                      <a:tailEnd type="none" w="med" len="med"/>
                    </a:lnL>
                  </a:tcPr>
                </a:tc>
                <a:tc>
                  <a:txBody>
                    <a:bodyPr/>
                    <a:lstStyle/>
                    <a:p>
                      <a:pPr algn="l"/>
                      <a:r>
                        <a:rPr lang="en-US" sz="2000" b="1" kern="1200" dirty="0">
                          <a:solidFill>
                            <a:srgbClr val="FF0000"/>
                          </a:solidFill>
                          <a:latin typeface="Arial" panose="020B0604020202020204" pitchFamily="34" charset="0"/>
                          <a:ea typeface="+mn-ea"/>
                          <a:cs typeface="Arial" panose="020B0604020202020204" pitchFamily="34" charset="0"/>
                        </a:rPr>
                        <a:t>28.0%</a:t>
                      </a:r>
                    </a:p>
                  </a:txBody>
                  <a:tcPr anchor="ctr"/>
                </a:tc>
                <a:extLst>
                  <a:ext uri="{0D108BD9-81ED-4DB2-BD59-A6C34878D82A}">
                    <a16:rowId xmlns:a16="http://schemas.microsoft.com/office/drawing/2014/main" val="4294858610"/>
                  </a:ext>
                </a:extLst>
              </a:tr>
              <a:tr h="660041">
                <a:tc gridSpan="2">
                  <a:txBody>
                    <a:bodyPr/>
                    <a:lstStyle/>
                    <a:p>
                      <a:pPr marL="342900" indent="-342900">
                        <a:buFont typeface="Wingdings" pitchFamily="2" charset="2"/>
                        <a:buChar char="Ø"/>
                      </a:pPr>
                      <a:r>
                        <a:rPr lang="en-US" sz="1800" kern="1200" dirty="0">
                          <a:solidFill>
                            <a:srgbClr val="000099"/>
                          </a:solidFill>
                          <a:latin typeface="Arial" panose="020B0604020202020204" pitchFamily="34" charset="0"/>
                          <a:ea typeface="+mn-ea"/>
                          <a:cs typeface="Arial" panose="020B0604020202020204" pitchFamily="34" charset="0"/>
                        </a:rPr>
                        <a:t>100% vested after 5 years</a:t>
                      </a: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gridSpan="2">
                  <a:txBody>
                    <a:bodyPr/>
                    <a:lstStyle/>
                    <a:p>
                      <a:pPr marL="342900" indent="-342900">
                        <a:buFont typeface="Wingdings" pitchFamily="2" charset="2"/>
                        <a:buChar char="Ø"/>
                      </a:pPr>
                      <a:r>
                        <a:rPr lang="en-US" sz="1800" kern="1200" dirty="0">
                          <a:solidFill>
                            <a:srgbClr val="000099"/>
                          </a:solidFill>
                          <a:latin typeface="Arial" panose="020B0604020202020204" pitchFamily="34" charset="0"/>
                          <a:ea typeface="+mn-ea"/>
                          <a:cs typeface="Arial" panose="020B0604020202020204" pitchFamily="34" charset="0"/>
                        </a:rPr>
                        <a:t>100% vested after 5 years</a:t>
                      </a:r>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523644869"/>
                  </a:ext>
                </a:extLst>
              </a:tr>
              <a:tr h="621070">
                <a:tc gridSpan="2">
                  <a:txBody>
                    <a:bodyPr/>
                    <a:lstStyle/>
                    <a:p>
                      <a:pPr marL="342900" indent="-342900">
                        <a:buFont typeface="Wingdings" pitchFamily="2" charset="2"/>
                        <a:buChar char="Ø"/>
                      </a:pPr>
                      <a:r>
                        <a:rPr lang="en-US" sz="1800" kern="1200" dirty="0">
                          <a:solidFill>
                            <a:srgbClr val="000099"/>
                          </a:solidFill>
                          <a:latin typeface="Arial" panose="020B0604020202020204" pitchFamily="34" charset="0"/>
                          <a:ea typeface="+mn-ea"/>
                          <a:cs typeface="Arial" panose="020B0604020202020204" pitchFamily="34" charset="0"/>
                        </a:rPr>
                        <a:t>Medical benefits available after</a:t>
                      </a:r>
                    </a:p>
                    <a:p>
                      <a:pPr marL="0" indent="0">
                        <a:buFont typeface="Wingdings" pitchFamily="2" charset="2"/>
                        <a:buNone/>
                      </a:pPr>
                      <a:r>
                        <a:rPr lang="en-US" sz="1800" kern="1200" dirty="0">
                          <a:solidFill>
                            <a:srgbClr val="000099"/>
                          </a:solidFill>
                          <a:latin typeface="Arial" panose="020B0604020202020204" pitchFamily="34" charset="0"/>
                          <a:ea typeface="+mn-ea"/>
                          <a:cs typeface="Arial" panose="020B0604020202020204" pitchFamily="34" charset="0"/>
                        </a:rPr>
                        <a:t>      20 years and age</a:t>
                      </a:r>
                      <a:r>
                        <a:rPr lang="en-US" sz="1800" kern="1200" baseline="0" dirty="0">
                          <a:solidFill>
                            <a:srgbClr val="000099"/>
                          </a:solidFill>
                          <a:latin typeface="Arial" panose="020B0604020202020204" pitchFamily="34" charset="0"/>
                          <a:ea typeface="+mn-ea"/>
                          <a:cs typeface="Arial" panose="020B0604020202020204" pitchFamily="34" charset="0"/>
                        </a:rPr>
                        <a:t> 60</a:t>
                      </a:r>
                      <a:endParaRPr lang="en-US" sz="1800" kern="1200" dirty="0">
                        <a:solidFill>
                          <a:srgbClr val="000099"/>
                        </a:solidFill>
                        <a:latin typeface="Arial" panose="020B0604020202020204" pitchFamily="34" charset="0"/>
                        <a:ea typeface="+mn-ea"/>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hMerge="1">
                  <a:txBody>
                    <a:bodyPr/>
                    <a:lstStyle/>
                    <a:p>
                      <a:endParaRPr lang="en-US"/>
                    </a:p>
                  </a:txBody>
                  <a:tcPr/>
                </a:tc>
                <a:tc>
                  <a:txBody>
                    <a:bodyPr/>
                    <a:lstStyle/>
                    <a:p>
                      <a:endParaRPr lang="en-US" dirty="0"/>
                    </a:p>
                  </a:txBody>
                  <a:tcPr anchor="ctr">
                    <a:lnL w="12700" cap="flat" cmpd="sng" algn="ctr">
                      <a:solidFill>
                        <a:schemeClr val="tx1"/>
                      </a:solidFill>
                      <a:prstDash val="solid"/>
                      <a:round/>
                      <a:headEnd type="none" w="med" len="med"/>
                      <a:tailEnd type="none" w="med" len="med"/>
                    </a:lnL>
                  </a:tcP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TextBox 5"/>
          <p:cNvSpPr txBox="1"/>
          <p:nvPr/>
        </p:nvSpPr>
        <p:spPr>
          <a:xfrm>
            <a:off x="298457" y="5345668"/>
            <a:ext cx="8775683" cy="769441"/>
          </a:xfrm>
          <a:prstGeom prst="rect">
            <a:avLst/>
          </a:prstGeom>
          <a:noFill/>
        </p:spPr>
        <p:txBody>
          <a:bodyPr wrap="square" rtlCol="0">
            <a:spAutoFit/>
          </a:bodyPr>
          <a:lstStyle/>
          <a:p>
            <a:r>
              <a:rPr lang="en-US" sz="1100" dirty="0"/>
              <a:t>**To comply with the requirement of Section 145.87 of the Ohio Revised Code, the Board must take action to establish the “mitigating rate” for the</a:t>
            </a:r>
          </a:p>
          <a:p>
            <a:r>
              <a:rPr lang="en-US" sz="1100" dirty="0"/>
              <a:t>Member-Directed and the Combined plans. This action is required because the Ohio Revised Code stipulates that a portion of the defined contribution plans’ employer contribution rate will be used for funding the defined benefit plan (Traditional Pension plan) to offset any negative financial impact due to the establishment of the new plans (Member-Directed plan and Combined plan).  </a:t>
            </a:r>
            <a:r>
              <a:rPr lang="en-US" sz="1100" b="1" dirty="0"/>
              <a:t>NOTE:  </a:t>
            </a:r>
            <a:r>
              <a:rPr lang="en-US" sz="1100" dirty="0"/>
              <a:t>Mitigating rate is subject to change.</a:t>
            </a:r>
          </a:p>
        </p:txBody>
      </p:sp>
    </p:spTree>
    <p:extLst>
      <p:ext uri="{BB962C8B-B14F-4D97-AF65-F5344CB8AC3E}">
        <p14:creationId xmlns:p14="http://schemas.microsoft.com/office/powerpoint/2010/main" val="302371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375452"/>
            <a:ext cx="7620000" cy="400110"/>
          </a:xfrm>
          <a:prstGeom prst="rect">
            <a:avLst/>
          </a:prstGeom>
          <a:noFill/>
        </p:spPr>
        <p:txBody>
          <a:bodyPr>
            <a:spAutoFit/>
          </a:bodyPr>
          <a:lstStyle/>
          <a:p>
            <a:pPr algn="ctr">
              <a:defRPr/>
            </a:pPr>
            <a:r>
              <a:rPr lang="en-US" sz="2000" b="1" dirty="0">
                <a:solidFill>
                  <a:srgbClr val="000099"/>
                </a:solidFill>
                <a:latin typeface="Arial" panose="020B0604020202020204" pitchFamily="34" charset="0"/>
                <a:cs typeface="Arial" panose="020B0604020202020204" pitchFamily="34" charset="0"/>
              </a:rPr>
              <a:t>What is the Ohio Alternative Retirement Plan?</a:t>
            </a:r>
          </a:p>
        </p:txBody>
      </p:sp>
      <p:sp>
        <p:nvSpPr>
          <p:cNvPr id="5" name="Rectangle 2051"/>
          <p:cNvSpPr>
            <a:spLocks noGrp="1" noChangeArrowheads="1"/>
          </p:cNvSpPr>
          <p:nvPr>
            <p:ph type="body" idx="4294967295"/>
          </p:nvPr>
        </p:nvSpPr>
        <p:spPr>
          <a:xfrm>
            <a:off x="1276350" y="1116390"/>
            <a:ext cx="7162800" cy="4410182"/>
          </a:xfrm>
          <a:ln>
            <a:noFill/>
          </a:ln>
        </p:spPr>
        <p:txBody>
          <a:bodyPr>
            <a:normAutofit lnSpcReduction="10000"/>
          </a:bodyPr>
          <a:lstStyle/>
          <a:p>
            <a:pPr marL="342900" indent="-342900" eaLnBrk="1" hangingPunct="1">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The Ohio Alternative Retirement Plan or ARP is known as a 401(a) or a Defined Contribution Plan</a:t>
            </a:r>
          </a:p>
          <a:p>
            <a:pPr eaLnBrk="1" hangingPunct="1">
              <a:defRPr/>
            </a:pPr>
            <a:endParaRPr lang="en-US" sz="2000" b="0" dirty="0">
              <a:solidFill>
                <a:srgbClr val="000099"/>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Participants establish retirement accounts with vendors approved by the Ohio Department of Insurance</a:t>
            </a:r>
          </a:p>
          <a:p>
            <a:pPr marL="342900" indent="-342900" eaLnBrk="1" hangingPunct="1">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Who is eligible for an ARP?  FULL-TIME employees</a:t>
            </a:r>
          </a:p>
          <a:p>
            <a:pPr marL="342900" indent="-342900" eaLnBrk="1" hangingPunct="1">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indent="-342900">
              <a:buFont typeface="Wingdings" pitchFamily="2" charset="2"/>
              <a:buChar char="Ø"/>
              <a:defRPr/>
            </a:pPr>
            <a:r>
              <a:rPr lang="en-US" b="0" dirty="0">
                <a:solidFill>
                  <a:srgbClr val="000099"/>
                </a:solidFill>
                <a:latin typeface="Arial" panose="020B0604020202020204" pitchFamily="34" charset="0"/>
                <a:cs typeface="Arial" panose="020B0604020202020204" pitchFamily="34" charset="0"/>
              </a:rPr>
              <a:t>“The Ohio General Assembly established a mitigating rate in 1998 to recognize the impact of allowing a portion of eligible university employees required to participate in the State Retirement Systems (OPERS/STRS) to voluntarily select an ARP.”</a:t>
            </a:r>
            <a:r>
              <a:rPr lang="en-US" dirty="0">
                <a:solidFill>
                  <a:srgbClr val="FF0000"/>
                </a:solidFill>
                <a:latin typeface="Arial" panose="020B0604020202020204" pitchFamily="34" charset="0"/>
                <a:cs typeface="Arial" panose="020B0604020202020204" pitchFamily="34" charset="0"/>
              </a:rPr>
              <a:t> Please note:</a:t>
            </a:r>
            <a:r>
              <a:rPr lang="en-US" b="0" dirty="0">
                <a:solidFill>
                  <a:srgbClr val="000099"/>
                </a:solidFill>
                <a:latin typeface="Arial" panose="020B0604020202020204" pitchFamily="34" charset="0"/>
                <a:cs typeface="Arial" panose="020B0604020202020204" pitchFamily="34" charset="0"/>
              </a:rPr>
              <a:t>  The mitigating rate is subject to change.</a:t>
            </a:r>
          </a:p>
          <a:p>
            <a:pPr marL="342900" indent="-342900" eaLnBrk="1" hangingPunct="1">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p:txBody>
      </p:sp>
      <p:pic>
        <p:nvPicPr>
          <p:cNvPr id="37897" name="Picture 9" descr="C:\Users\shealdso\AppData\Local\Microsoft\Windows\Temporary Internet Files\Content.IE5\GZFGD8R7\MP900442371[1].jpg"/>
          <p:cNvPicPr>
            <a:picLocks noChangeAspect="1" noChangeArrowheads="1"/>
          </p:cNvPicPr>
          <p:nvPr/>
        </p:nvPicPr>
        <p:blipFill>
          <a:blip r:embed="rId3">
            <a:extLst/>
          </a:blip>
          <a:srcRect/>
          <a:stretch>
            <a:fillRect/>
          </a:stretch>
        </p:blipFill>
        <p:spPr bwMode="auto">
          <a:xfrm>
            <a:off x="7162800" y="5155846"/>
            <a:ext cx="1905000" cy="1266265"/>
          </a:xfrm>
          <a:prstGeom prst="rect">
            <a:avLst/>
          </a:prstGeom>
          <a:noFill/>
          <a:effectLst>
            <a:softEdge rad="127000"/>
          </a:effectLst>
          <a:extLst/>
        </p:spPr>
      </p:pic>
      <p:sp>
        <p:nvSpPr>
          <p:cNvPr id="2" name="Rectangle 1"/>
          <p:cNvSpPr/>
          <p:nvPr/>
        </p:nvSpPr>
        <p:spPr>
          <a:xfrm>
            <a:off x="-152400" y="5867400"/>
            <a:ext cx="7010400" cy="338554"/>
          </a:xfrm>
          <a:prstGeom prst="rect">
            <a:avLst/>
          </a:prstGeom>
        </p:spPr>
        <p:txBody>
          <a:bodyPr wrap="square">
            <a:spAutoFit/>
          </a:bodyPr>
          <a:lstStyle/>
          <a:p>
            <a:pPr algn="ctr"/>
            <a:r>
              <a:rPr lang="en-US" sz="1600" b="1" dirty="0">
                <a:solidFill>
                  <a:srgbClr val="0000FF"/>
                </a:solidFill>
              </a:rPr>
              <a:t>http://www.kent.edu/hr/benefits/state-and-alternative-retirement-options</a:t>
            </a:r>
          </a:p>
        </p:txBody>
      </p:sp>
    </p:spTree>
    <p:extLst>
      <p:ext uri="{BB962C8B-B14F-4D97-AF65-F5344CB8AC3E}">
        <p14:creationId xmlns:p14="http://schemas.microsoft.com/office/powerpoint/2010/main" val="229538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4400" y="533400"/>
            <a:ext cx="7620000" cy="400110"/>
          </a:xfrm>
          <a:prstGeom prst="rect">
            <a:avLst/>
          </a:prstGeom>
          <a:noFill/>
        </p:spPr>
        <p:txBody>
          <a:bodyPr>
            <a:spAutoFit/>
          </a:bodyPr>
          <a:lstStyle/>
          <a:p>
            <a:pPr algn="ctr">
              <a:defRPr/>
            </a:pPr>
            <a:r>
              <a:rPr lang="en-US" sz="2000" b="1" dirty="0">
                <a:solidFill>
                  <a:srgbClr val="000099"/>
                </a:solidFill>
                <a:latin typeface="Arial" panose="020B0604020202020204" pitchFamily="34" charset="0"/>
                <a:cs typeface="Arial" panose="020B0604020202020204" pitchFamily="34" charset="0"/>
              </a:rPr>
              <a:t>Alternative Retirement Plan (ARP)</a:t>
            </a:r>
          </a:p>
        </p:txBody>
      </p:sp>
      <p:sp>
        <p:nvSpPr>
          <p:cNvPr id="5" name="Rectangle 3"/>
          <p:cNvSpPr>
            <a:spLocks noGrp="1" noChangeArrowheads="1"/>
          </p:cNvSpPr>
          <p:nvPr>
            <p:ph type="body" idx="4294967295"/>
          </p:nvPr>
        </p:nvSpPr>
        <p:spPr>
          <a:xfrm>
            <a:off x="944880" y="1127760"/>
            <a:ext cx="7839520" cy="4495800"/>
          </a:xfrm>
        </p:spPr>
        <p:txBody>
          <a:bodyPr lIns="92075" tIns="46038" rIns="92075" bIns="46038">
            <a:normAutofit fontScale="92500" lnSpcReduction="20000"/>
          </a:bodyPr>
          <a:lstStyle/>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You and the University contribute to the plan</a:t>
            </a:r>
          </a:p>
          <a:p>
            <a:pPr marL="342900" eaLnBrk="1" hangingPunct="1">
              <a:spcBef>
                <a:spcPts val="0"/>
              </a:spcBef>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Benefits are based on your account balance</a:t>
            </a:r>
          </a:p>
          <a:p>
            <a:pPr marL="342900" eaLnBrk="1" hangingPunct="1">
              <a:spcBef>
                <a:spcPts val="0"/>
              </a:spcBef>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The account balance is equal to the sum of contributions plus investment gains/losses</a:t>
            </a:r>
          </a:p>
          <a:p>
            <a:pPr marL="342900" eaLnBrk="1" hangingPunct="1">
              <a:spcBef>
                <a:spcPts val="0"/>
              </a:spcBef>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You control the investment of your account balance and you accept all the risks of investment gains and losses</a:t>
            </a:r>
          </a:p>
          <a:p>
            <a:pPr marL="342900" eaLnBrk="1" hangingPunct="1">
              <a:spcBef>
                <a:spcPts val="0"/>
              </a:spcBef>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You are responsible for all Plan expenses</a:t>
            </a:r>
          </a:p>
          <a:p>
            <a:pPr marL="342900" eaLnBrk="1" hangingPunct="1">
              <a:spcBef>
                <a:spcPts val="0"/>
              </a:spcBef>
              <a:buFont typeface="Wingdings"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marL="342900" eaLnBrk="1" hangingPunct="1">
              <a:spcBef>
                <a:spcPts val="0"/>
              </a:spcBef>
              <a:buFont typeface="Wingdings" pitchFamily="2" charset="2"/>
              <a:buChar char="Ø"/>
              <a:defRPr/>
            </a:pPr>
            <a:r>
              <a:rPr lang="en-US" sz="2000" b="0" dirty="0">
                <a:solidFill>
                  <a:srgbClr val="000099"/>
                </a:solidFill>
                <a:latin typeface="Arial" panose="020B0604020202020204" pitchFamily="34" charset="0"/>
                <a:cs typeface="Arial" panose="020B0604020202020204" pitchFamily="34" charset="0"/>
              </a:rPr>
              <a:t>No survivor, retiree medical or disability benefits </a:t>
            </a:r>
          </a:p>
          <a:p>
            <a:pPr marL="342900" eaLnBrk="1" hangingPunct="1">
              <a:spcBef>
                <a:spcPts val="0"/>
              </a:spcBef>
              <a:buFont typeface="Wingdings" pitchFamily="2" charset="2"/>
              <a:buChar char="Ø"/>
              <a:defRPr/>
            </a:pPr>
            <a:endParaRPr lang="en-US" b="0" dirty="0">
              <a:solidFill>
                <a:srgbClr val="000099"/>
              </a:solidFill>
              <a:latin typeface="Arial" panose="020B0604020202020204" pitchFamily="34" charset="0"/>
              <a:cs typeface="Arial" panose="020B0604020202020204" pitchFamily="34" charset="0"/>
            </a:endParaRPr>
          </a:p>
          <a:p>
            <a:pPr marL="347472">
              <a:spcBef>
                <a:spcPts val="0"/>
              </a:spcBef>
              <a:buFont typeface="Wingdings" panose="05000000000000000000" pitchFamily="2" charset="2"/>
              <a:buChar char="Ø"/>
            </a:pPr>
            <a:r>
              <a:rPr lang="en-US" sz="2100" b="0" dirty="0">
                <a:solidFill>
                  <a:srgbClr val="000099"/>
                </a:solidFill>
                <a:latin typeface="Arial" panose="020B0604020202020204" pitchFamily="34" charset="0"/>
                <a:cs typeface="Arial" panose="020B0604020202020204" pitchFamily="34" charset="0"/>
              </a:rPr>
              <a:t>“The Ohio General Assembly established a mitigating rate in 1998 to recognize the impact of allowing a portion of eligible university employees required to participate in the State Retirement Systems (OPERS/STRS) to voluntarily select an ARP.”  </a:t>
            </a:r>
          </a:p>
          <a:p>
            <a:pPr marL="0" indent="0">
              <a:buNone/>
            </a:pPr>
            <a:r>
              <a:rPr lang="en-US" sz="2100" b="0" dirty="0">
                <a:solidFill>
                  <a:srgbClr val="000099"/>
                </a:solidFill>
                <a:latin typeface="Arial" panose="020B0604020202020204" pitchFamily="34" charset="0"/>
                <a:cs typeface="Arial" panose="020B0604020202020204" pitchFamily="34" charset="0"/>
              </a:rPr>
              <a:t>	</a:t>
            </a:r>
            <a:r>
              <a:rPr lang="en-US" sz="2100" dirty="0">
                <a:solidFill>
                  <a:srgbClr val="FF0000"/>
                </a:solidFill>
                <a:latin typeface="Arial" panose="020B0604020202020204" pitchFamily="34" charset="0"/>
                <a:cs typeface="Arial" panose="020B0604020202020204" pitchFamily="34" charset="0"/>
              </a:rPr>
              <a:t>Please note: </a:t>
            </a:r>
            <a:r>
              <a:rPr lang="en-US" sz="2100" b="0" dirty="0">
                <a:solidFill>
                  <a:srgbClr val="000099"/>
                </a:solidFill>
                <a:latin typeface="Arial" panose="020B0604020202020204" pitchFamily="34" charset="0"/>
                <a:cs typeface="Arial" panose="020B0604020202020204" pitchFamily="34" charset="0"/>
              </a:rPr>
              <a:t> The mitigating rate is subject to change.</a:t>
            </a:r>
          </a:p>
          <a:p>
            <a:pPr marL="0" indent="0">
              <a:buNone/>
            </a:pPr>
            <a:r>
              <a:rPr lang="en-US" dirty="0"/>
              <a:t> </a:t>
            </a:r>
          </a:p>
          <a:p>
            <a:pPr eaLnBrk="1" hangingPunct="1">
              <a:spcBef>
                <a:spcPts val="0"/>
              </a:spcBef>
              <a:defRPr/>
            </a:pPr>
            <a:endParaRPr lang="en-US" sz="2000" b="0" dirty="0">
              <a:solidFill>
                <a:schemeClr val="accent2"/>
              </a:solidFill>
              <a:latin typeface="Arial" panose="020B0604020202020204" pitchFamily="34" charset="0"/>
              <a:cs typeface="Arial" panose="020B0604020202020204" pitchFamily="34" charset="0"/>
            </a:endParaRPr>
          </a:p>
        </p:txBody>
      </p:sp>
      <p:sp>
        <p:nvSpPr>
          <p:cNvPr id="2" name="TextBox 1"/>
          <p:cNvSpPr txBox="1"/>
          <p:nvPr/>
        </p:nvSpPr>
        <p:spPr>
          <a:xfrm>
            <a:off x="1524000" y="5638800"/>
            <a:ext cx="7260400" cy="646331"/>
          </a:xfrm>
          <a:prstGeom prst="rect">
            <a:avLst/>
          </a:prstGeom>
          <a:noFill/>
        </p:spPr>
        <p:txBody>
          <a:bodyPr wrap="square" rtlCol="0">
            <a:spAutoFit/>
          </a:bodyPr>
          <a:lstStyle/>
          <a:p>
            <a:r>
              <a:rPr lang="en-US" dirty="0">
                <a:hlinkClick r:id="rId3"/>
              </a:rPr>
              <a:t>http://www.kent.edu/hr/benefits/state-and-alternative-retirement-options</a:t>
            </a:r>
            <a:endParaRPr lang="en-US" dirty="0"/>
          </a:p>
          <a:p>
            <a:endParaRPr lang="en-US" dirty="0"/>
          </a:p>
        </p:txBody>
      </p:sp>
    </p:spTree>
    <p:extLst>
      <p:ext uri="{BB962C8B-B14F-4D97-AF65-F5344CB8AC3E}">
        <p14:creationId xmlns:p14="http://schemas.microsoft.com/office/powerpoint/2010/main" val="376099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228600"/>
            <a:ext cx="7620000" cy="40011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99"/>
                </a:solidFill>
                <a:effectLst/>
                <a:uLnTx/>
                <a:uFillTx/>
                <a:latin typeface="Arial" panose="020B0604020202020204" pitchFamily="34" charset="0"/>
                <a:ea typeface="+mn-ea"/>
                <a:cs typeface="Arial" panose="020B0604020202020204" pitchFamily="34" charset="0"/>
              </a:rPr>
              <a:t>Alternative Retirement Plan (ARP)</a:t>
            </a:r>
          </a:p>
        </p:txBody>
      </p:sp>
      <p:graphicFrame>
        <p:nvGraphicFramePr>
          <p:cNvPr id="7" name="Table 6"/>
          <p:cNvGraphicFramePr>
            <a:graphicFrameLocks noGrp="1"/>
          </p:cNvGraphicFramePr>
          <p:nvPr>
            <p:extLst/>
          </p:nvPr>
        </p:nvGraphicFramePr>
        <p:xfrm>
          <a:off x="457200" y="1066800"/>
          <a:ext cx="8381999" cy="3874215"/>
        </p:xfrm>
        <a:graphic>
          <a:graphicData uri="http://schemas.openxmlformats.org/drawingml/2006/table">
            <a:tbl>
              <a:tblPr firstRow="1" bandRow="1">
                <a:tableStyleId>{5C22544A-7EE6-4342-B048-85BDC9FD1C3A}</a:tableStyleId>
              </a:tblPr>
              <a:tblGrid>
                <a:gridCol w="3161631">
                  <a:extLst>
                    <a:ext uri="{9D8B030D-6E8A-4147-A177-3AD203B41FA5}">
                      <a16:colId xmlns:a16="http://schemas.microsoft.com/office/drawing/2014/main" val="20000"/>
                    </a:ext>
                  </a:extLst>
                </a:gridCol>
                <a:gridCol w="1029369">
                  <a:extLst>
                    <a:ext uri="{9D8B030D-6E8A-4147-A177-3AD203B41FA5}">
                      <a16:colId xmlns:a16="http://schemas.microsoft.com/office/drawing/2014/main" val="20001"/>
                    </a:ext>
                  </a:extLst>
                </a:gridCol>
                <a:gridCol w="3161630">
                  <a:extLst>
                    <a:ext uri="{9D8B030D-6E8A-4147-A177-3AD203B41FA5}">
                      <a16:colId xmlns:a16="http://schemas.microsoft.com/office/drawing/2014/main" val="20002"/>
                    </a:ext>
                  </a:extLst>
                </a:gridCol>
                <a:gridCol w="1029369">
                  <a:extLst>
                    <a:ext uri="{9D8B030D-6E8A-4147-A177-3AD203B41FA5}">
                      <a16:colId xmlns:a16="http://schemas.microsoft.com/office/drawing/2014/main" val="20003"/>
                    </a:ext>
                  </a:extLst>
                </a:gridCol>
              </a:tblGrid>
              <a:tr h="587153">
                <a:tc gridSpan="2">
                  <a:txBody>
                    <a:bodyPr/>
                    <a:lstStyle/>
                    <a:p>
                      <a:pPr algn="ctr"/>
                      <a:r>
                        <a:rPr lang="en-US" sz="2000" b="1" dirty="0">
                          <a:solidFill>
                            <a:schemeClr val="bg1"/>
                          </a:solidFill>
                          <a:latin typeface="Arial" panose="020B0604020202020204" pitchFamily="34" charset="0"/>
                          <a:cs typeface="Arial" panose="020B0604020202020204" pitchFamily="34" charset="0"/>
                        </a:rPr>
                        <a:t>OPERS Eligible</a:t>
                      </a:r>
                    </a:p>
                  </a:txBody>
                  <a:tcPr marT="45718" marB="457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2000" b="1" dirty="0">
                          <a:solidFill>
                            <a:schemeClr val="bg1"/>
                          </a:solidFill>
                          <a:latin typeface="Arial" panose="020B0604020202020204" pitchFamily="34" charset="0"/>
                          <a:cs typeface="Arial" panose="020B0604020202020204" pitchFamily="34" charset="0"/>
                        </a:rPr>
                        <a:t>STRS Eligible</a:t>
                      </a:r>
                    </a:p>
                  </a:txBody>
                  <a:tcPr marT="45718" marB="4571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1681">
                <a:tc gridSpan="2">
                  <a:txBody>
                    <a:bodyPr/>
                    <a:lstStyle/>
                    <a:p>
                      <a:pPr algn="ctr"/>
                      <a:r>
                        <a:rPr lang="en-US" sz="1800" b="1" kern="1200" dirty="0">
                          <a:solidFill>
                            <a:srgbClr val="000099"/>
                          </a:solidFill>
                          <a:latin typeface="Arial" panose="020B0604020202020204" pitchFamily="34" charset="0"/>
                          <a:ea typeface="+mn-ea"/>
                          <a:cs typeface="Arial" panose="020B0604020202020204" pitchFamily="34" charset="0"/>
                        </a:rPr>
                        <a:t>Contribution Rates</a:t>
                      </a:r>
                    </a:p>
                  </a:txBody>
                  <a:tcPr marT="45709" marB="45709" anchor="ctr">
                    <a:lnR w="12700" cap="flat" cmpd="sng" algn="ctr">
                      <a:solidFill>
                        <a:schemeClr val="tx1"/>
                      </a:solidFill>
                      <a:prstDash val="solid"/>
                      <a:round/>
                      <a:headEnd type="none" w="med" len="med"/>
                      <a:tailEnd type="none" w="med" len="med"/>
                    </a:lnR>
                    <a:lnT w="38100" cmpd="sng">
                      <a:noFill/>
                    </a:lnT>
                  </a:tcPr>
                </a:tc>
                <a:tc hMerge="1">
                  <a:txBody>
                    <a:bodyPr/>
                    <a:lstStyle/>
                    <a:p>
                      <a:endParaRPr lang="en-US"/>
                    </a:p>
                  </a:txBody>
                  <a:tcPr/>
                </a:tc>
                <a:tc gridSpan="2">
                  <a:txBody>
                    <a:bodyPr/>
                    <a:lstStyle/>
                    <a:p>
                      <a:pPr algn="ctr"/>
                      <a:r>
                        <a:rPr lang="en-US" sz="1800" b="1" kern="1200" dirty="0">
                          <a:solidFill>
                            <a:srgbClr val="000099"/>
                          </a:solidFill>
                          <a:latin typeface="Arial" panose="020B0604020202020204" pitchFamily="34" charset="0"/>
                          <a:ea typeface="+mn-ea"/>
                          <a:cs typeface="Arial" panose="020B0604020202020204" pitchFamily="34" charset="0"/>
                        </a:rPr>
                        <a:t>Contribution Rates</a:t>
                      </a:r>
                    </a:p>
                  </a:txBody>
                  <a:tcPr marT="45709" marB="45709"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1"/>
                  </a:ext>
                </a:extLst>
              </a:tr>
              <a:tr h="799811">
                <a:tc>
                  <a:txBody>
                    <a:bodyPr/>
                    <a:lstStyle/>
                    <a:p>
                      <a:pPr algn="r"/>
                      <a:r>
                        <a:rPr lang="en-US" sz="1800" b="0" kern="1200" dirty="0">
                          <a:solidFill>
                            <a:srgbClr val="000099"/>
                          </a:solidFill>
                          <a:latin typeface="Arial" panose="020B0604020202020204" pitchFamily="34" charset="0"/>
                          <a:ea typeface="+mn-ea"/>
                          <a:cs typeface="Arial" panose="020B0604020202020204" pitchFamily="34" charset="0"/>
                        </a:rPr>
                        <a:t>Employee</a:t>
                      </a:r>
                    </a:p>
                    <a:p>
                      <a:pPr algn="r"/>
                      <a:r>
                        <a:rPr lang="en-US" sz="1800" b="0" kern="1200" dirty="0">
                          <a:solidFill>
                            <a:srgbClr val="000099"/>
                          </a:solidFill>
                          <a:latin typeface="Arial" panose="020B0604020202020204" pitchFamily="34" charset="0"/>
                          <a:ea typeface="+mn-ea"/>
                          <a:cs typeface="Arial" panose="020B0604020202020204" pitchFamily="34" charset="0"/>
                        </a:rPr>
                        <a:t>KSU</a:t>
                      </a:r>
                    </a:p>
                  </a:txBody>
                  <a:tcPr marT="45718" marB="45718" anchor="ctr"/>
                </a:tc>
                <a:tc>
                  <a:txBody>
                    <a:bodyPr/>
                    <a:lstStyle/>
                    <a:p>
                      <a:pPr algn="l"/>
                      <a:r>
                        <a:rPr lang="en-US" sz="1800" b="1" kern="1200" dirty="0">
                          <a:solidFill>
                            <a:srgbClr val="000099"/>
                          </a:solidFill>
                          <a:latin typeface="Arial" panose="020B0604020202020204" pitchFamily="34" charset="0"/>
                          <a:ea typeface="+mn-ea"/>
                          <a:cs typeface="Arial" panose="020B0604020202020204" pitchFamily="34" charset="0"/>
                        </a:rPr>
                        <a:t>10</a:t>
                      </a:r>
                      <a:r>
                        <a:rPr lang="en-US" sz="1800" b="1" kern="1200" baseline="0" dirty="0">
                          <a:solidFill>
                            <a:srgbClr val="000099"/>
                          </a:solidFill>
                          <a:latin typeface="Arial" panose="020B0604020202020204" pitchFamily="34" charset="0"/>
                          <a:ea typeface="+mn-ea"/>
                          <a:cs typeface="Arial" panose="020B0604020202020204" pitchFamily="34" charset="0"/>
                        </a:rPr>
                        <a:t>.00</a:t>
                      </a:r>
                      <a:r>
                        <a:rPr lang="en-US" sz="1800" b="1" kern="1200" dirty="0">
                          <a:solidFill>
                            <a:srgbClr val="000099"/>
                          </a:solidFill>
                          <a:latin typeface="Arial" panose="020B0604020202020204" pitchFamily="34" charset="0"/>
                          <a:ea typeface="+mn-ea"/>
                          <a:cs typeface="Arial" panose="020B0604020202020204" pitchFamily="34" charset="0"/>
                        </a:rPr>
                        <a:t>%</a:t>
                      </a:r>
                    </a:p>
                    <a:p>
                      <a:pPr algn="l"/>
                      <a:r>
                        <a:rPr lang="en-US" sz="1800" b="1" kern="1200" dirty="0">
                          <a:solidFill>
                            <a:srgbClr val="000099"/>
                          </a:solidFill>
                          <a:latin typeface="Arial" panose="020B0604020202020204" pitchFamily="34" charset="0"/>
                          <a:ea typeface="+mn-ea"/>
                          <a:cs typeface="Arial" panose="020B0604020202020204" pitchFamily="34" charset="0"/>
                        </a:rPr>
                        <a:t>11.56%</a:t>
                      </a:r>
                    </a:p>
                  </a:txBody>
                  <a:tcPr marT="45718" marB="45718" anchor="ctr">
                    <a:lnR w="12700" cap="flat" cmpd="sng" algn="ctr">
                      <a:solidFill>
                        <a:schemeClr val="tx1"/>
                      </a:solidFill>
                      <a:prstDash val="solid"/>
                      <a:round/>
                      <a:headEnd type="none" w="med" len="med"/>
                      <a:tailEnd type="none" w="med" len="med"/>
                    </a:lnR>
                  </a:tcPr>
                </a:tc>
                <a:tc>
                  <a:txBody>
                    <a:bodyPr/>
                    <a:lstStyle/>
                    <a:p>
                      <a:pPr algn="r"/>
                      <a:r>
                        <a:rPr lang="en-US" sz="1800" b="0" kern="1200" dirty="0">
                          <a:solidFill>
                            <a:srgbClr val="000099"/>
                          </a:solidFill>
                          <a:latin typeface="Arial" panose="020B0604020202020204" pitchFamily="34" charset="0"/>
                          <a:ea typeface="+mn-ea"/>
                          <a:cs typeface="Arial" panose="020B0604020202020204" pitchFamily="34" charset="0"/>
                        </a:rPr>
                        <a:t>Employee</a:t>
                      </a:r>
                    </a:p>
                    <a:p>
                      <a:pPr algn="r"/>
                      <a:r>
                        <a:rPr lang="en-US" sz="1800" b="0" kern="1200" dirty="0">
                          <a:solidFill>
                            <a:srgbClr val="000099"/>
                          </a:solidFill>
                          <a:latin typeface="Arial" panose="020B0604020202020204" pitchFamily="34" charset="0"/>
                          <a:ea typeface="+mn-ea"/>
                          <a:cs typeface="Arial" panose="020B0604020202020204" pitchFamily="34" charset="0"/>
                        </a:rPr>
                        <a:t>KSU</a:t>
                      </a:r>
                    </a:p>
                  </a:txBody>
                  <a:tcPr marT="45718" marB="4571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kern="1200" dirty="0">
                          <a:solidFill>
                            <a:srgbClr val="000099"/>
                          </a:solidFill>
                          <a:latin typeface="Arial" panose="020B0604020202020204" pitchFamily="34" charset="0"/>
                          <a:ea typeface="+mn-ea"/>
                          <a:cs typeface="Arial" panose="020B0604020202020204" pitchFamily="34" charset="0"/>
                        </a:rPr>
                        <a:t>14.0%</a:t>
                      </a:r>
                    </a:p>
                    <a:p>
                      <a:pPr algn="l"/>
                      <a:r>
                        <a:rPr lang="en-US" sz="1800" b="1" kern="1200" dirty="0">
                          <a:solidFill>
                            <a:srgbClr val="000099"/>
                          </a:solidFill>
                          <a:latin typeface="Arial" panose="020B0604020202020204" pitchFamily="34" charset="0"/>
                          <a:ea typeface="+mn-ea"/>
                          <a:cs typeface="Arial" panose="020B0604020202020204" pitchFamily="34" charset="0"/>
                        </a:rPr>
                        <a:t>9.53%</a:t>
                      </a:r>
                    </a:p>
                  </a:txBody>
                  <a:tcPr marT="45718" marB="457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10761">
                <a:tc>
                  <a:txBody>
                    <a:bodyPr/>
                    <a:lstStyle/>
                    <a:p>
                      <a:r>
                        <a:rPr lang="en-US" sz="1600" b="0" kern="1200" dirty="0">
                          <a:solidFill>
                            <a:srgbClr val="000099"/>
                          </a:solidFill>
                          <a:latin typeface="Arial" panose="020B0604020202020204" pitchFamily="34" charset="0"/>
                          <a:ea typeface="+mn-ea"/>
                          <a:cs typeface="Arial" panose="020B0604020202020204" pitchFamily="34" charset="0"/>
                        </a:rPr>
                        <a:t>Contributions for mitigating rate:</a:t>
                      </a:r>
                    </a:p>
                  </a:txBody>
                  <a:tcPr marT="45718" marB="45718">
                    <a:lnR w="28575"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99"/>
                          </a:solidFill>
                          <a:latin typeface="Arial" panose="020B0604020202020204" pitchFamily="34" charset="0"/>
                          <a:ea typeface="+mn-ea"/>
                          <a:cs typeface="Arial" panose="020B0604020202020204" pitchFamily="34" charset="0"/>
                        </a:rPr>
                        <a:t>   </a:t>
                      </a:r>
                      <a:r>
                        <a:rPr lang="en-US" sz="1800" b="1" u="sng" kern="1200" dirty="0">
                          <a:solidFill>
                            <a:srgbClr val="000099"/>
                          </a:solidFill>
                          <a:latin typeface="Arial" panose="020B0604020202020204" pitchFamily="34" charset="0"/>
                          <a:ea typeface="+mn-ea"/>
                          <a:cs typeface="Arial" panose="020B0604020202020204" pitchFamily="34" charset="0"/>
                        </a:rPr>
                        <a:t>2.44%</a:t>
                      </a:r>
                    </a:p>
                    <a:p>
                      <a:pPr algn="l"/>
                      <a:endParaRPr lang="en-US" sz="1800" b="1" kern="1200" dirty="0">
                        <a:solidFill>
                          <a:srgbClr val="000099"/>
                        </a:solidFill>
                        <a:latin typeface="Arial" panose="020B0604020202020204" pitchFamily="34" charset="0"/>
                        <a:ea typeface="+mn-ea"/>
                        <a:cs typeface="Arial" panose="020B0604020202020204" pitchFamily="34" charset="0"/>
                      </a:endParaRPr>
                    </a:p>
                  </a:txBody>
                  <a:tcPr marT="45718" marB="45718">
                    <a:lnL w="12700" cmpd="sng">
                      <a:noFill/>
                    </a:lnL>
                    <a:lnR w="12700" cap="flat" cmpd="sng" algn="ctr">
                      <a:solidFill>
                        <a:schemeClr val="tx1"/>
                      </a:solidFill>
                      <a:prstDash val="solid"/>
                      <a:round/>
                      <a:headEnd type="none" w="med" len="med"/>
                      <a:tailEnd type="none" w="med" len="med"/>
                    </a:lnR>
                  </a:tcPr>
                </a:tc>
                <a:tc>
                  <a:txBody>
                    <a:bodyPr/>
                    <a:lstStyle/>
                    <a:p>
                      <a:r>
                        <a:rPr lang="en-US" sz="1600" b="0" kern="1200" dirty="0">
                          <a:solidFill>
                            <a:srgbClr val="000099"/>
                          </a:solidFill>
                          <a:latin typeface="Arial" panose="020B0604020202020204" pitchFamily="34" charset="0"/>
                          <a:ea typeface="+mn-ea"/>
                          <a:cs typeface="Arial" panose="020B0604020202020204" pitchFamily="34" charset="0"/>
                        </a:rPr>
                        <a:t>Contributions for mitigating</a:t>
                      </a:r>
                      <a:r>
                        <a:rPr lang="en-US" sz="1600" b="0" kern="1200" baseline="0" dirty="0">
                          <a:solidFill>
                            <a:srgbClr val="000099"/>
                          </a:solidFill>
                          <a:latin typeface="Arial" panose="020B0604020202020204" pitchFamily="34" charset="0"/>
                          <a:ea typeface="+mn-ea"/>
                          <a:cs typeface="Arial" panose="020B0604020202020204" pitchFamily="34" charset="0"/>
                        </a:rPr>
                        <a:t> </a:t>
                      </a:r>
                      <a:r>
                        <a:rPr lang="en-US" sz="1600" b="0" kern="1200" dirty="0">
                          <a:solidFill>
                            <a:srgbClr val="000099"/>
                          </a:solidFill>
                          <a:latin typeface="Arial" panose="020B0604020202020204" pitchFamily="34" charset="0"/>
                          <a:ea typeface="+mn-ea"/>
                          <a:cs typeface="Arial" panose="020B0604020202020204" pitchFamily="34" charset="0"/>
                        </a:rPr>
                        <a:t>rate: </a:t>
                      </a:r>
                    </a:p>
                  </a:txBody>
                  <a:tcPr marT="45718" marB="45718">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99"/>
                          </a:solidFill>
                          <a:latin typeface="Arial" panose="020B0604020202020204" pitchFamily="34" charset="0"/>
                          <a:ea typeface="+mn-ea"/>
                          <a:cs typeface="Arial" panose="020B0604020202020204" pitchFamily="34" charset="0"/>
                        </a:rPr>
                        <a:t>  </a:t>
                      </a:r>
                      <a:r>
                        <a:rPr lang="en-US" sz="1800" b="1" u="sng" kern="1200" dirty="0">
                          <a:solidFill>
                            <a:srgbClr val="000099"/>
                          </a:solidFill>
                          <a:latin typeface="Arial" panose="020B0604020202020204" pitchFamily="34" charset="0"/>
                          <a:ea typeface="+mn-ea"/>
                          <a:cs typeface="Arial" panose="020B0604020202020204" pitchFamily="34" charset="0"/>
                        </a:rPr>
                        <a:t>4.47%</a:t>
                      </a:r>
                    </a:p>
                    <a:p>
                      <a:pPr algn="l"/>
                      <a:endParaRPr lang="en-US" dirty="0"/>
                    </a:p>
                  </a:txBody>
                  <a:tcPr marT="45718" marB="45718">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03498">
                <a:tc>
                  <a:txBody>
                    <a:bodyPr/>
                    <a:lstStyle/>
                    <a:p>
                      <a:pPr algn="r"/>
                      <a:r>
                        <a:rPr lang="en-US" sz="1800" b="0" kern="1200" dirty="0">
                          <a:solidFill>
                            <a:srgbClr val="000099"/>
                          </a:solidFill>
                          <a:latin typeface="Arial" panose="020B0604020202020204" pitchFamily="34" charset="0"/>
                          <a:ea typeface="+mn-ea"/>
                          <a:cs typeface="Arial" panose="020B0604020202020204" pitchFamily="34" charset="0"/>
                        </a:rPr>
                        <a:t>Total</a:t>
                      </a:r>
                    </a:p>
                  </a:txBody>
                  <a:tcPr marT="45718" marB="45718"/>
                </a:tc>
                <a:tc>
                  <a:txBody>
                    <a:bodyPr/>
                    <a:lstStyle/>
                    <a:p>
                      <a:pPr algn="l"/>
                      <a:r>
                        <a:rPr lang="en-US" sz="1800" b="1" kern="1200" dirty="0">
                          <a:solidFill>
                            <a:srgbClr val="FF0000"/>
                          </a:solidFill>
                          <a:latin typeface="Arial" panose="020B0604020202020204" pitchFamily="34" charset="0"/>
                          <a:ea typeface="+mn-ea"/>
                          <a:cs typeface="Arial" panose="020B0604020202020204" pitchFamily="34" charset="0"/>
                        </a:rPr>
                        <a:t>  24.0</a:t>
                      </a:r>
                      <a:r>
                        <a:rPr lang="en-US" sz="1800" b="1" kern="1200" baseline="0" dirty="0">
                          <a:solidFill>
                            <a:srgbClr val="FF0000"/>
                          </a:solidFill>
                          <a:latin typeface="Arial" panose="020B0604020202020204" pitchFamily="34" charset="0"/>
                          <a:ea typeface="+mn-ea"/>
                          <a:cs typeface="Arial" panose="020B0604020202020204" pitchFamily="34" charset="0"/>
                        </a:rPr>
                        <a:t> </a:t>
                      </a:r>
                      <a:r>
                        <a:rPr lang="en-US" sz="1800" b="1" kern="1200" dirty="0">
                          <a:solidFill>
                            <a:srgbClr val="FF0000"/>
                          </a:solidFill>
                          <a:latin typeface="Arial" panose="020B0604020202020204" pitchFamily="34" charset="0"/>
                          <a:ea typeface="+mn-ea"/>
                          <a:cs typeface="Arial" panose="020B0604020202020204" pitchFamily="34" charset="0"/>
                        </a:rPr>
                        <a:t>%</a:t>
                      </a:r>
                    </a:p>
                  </a:txBody>
                  <a:tcPr marT="45718" marB="45718">
                    <a:lnR w="12700" cap="flat" cmpd="sng" algn="ctr">
                      <a:solidFill>
                        <a:schemeClr val="tx1"/>
                      </a:solidFill>
                      <a:prstDash val="solid"/>
                      <a:round/>
                      <a:headEnd type="none" w="med" len="med"/>
                      <a:tailEnd type="none" w="med" len="med"/>
                    </a:lnR>
                  </a:tcPr>
                </a:tc>
                <a:tc>
                  <a:txBody>
                    <a:bodyPr/>
                    <a:lstStyle/>
                    <a:p>
                      <a:pPr algn="r"/>
                      <a:r>
                        <a:rPr lang="en-US" sz="1800" b="0" kern="1200" dirty="0">
                          <a:solidFill>
                            <a:srgbClr val="000099"/>
                          </a:solidFill>
                          <a:latin typeface="Arial" panose="020B0604020202020204" pitchFamily="34" charset="0"/>
                          <a:ea typeface="+mn-ea"/>
                          <a:cs typeface="Arial" panose="020B0604020202020204" pitchFamily="34" charset="0"/>
                        </a:rPr>
                        <a:t>Total</a:t>
                      </a:r>
                    </a:p>
                  </a:txBody>
                  <a:tcPr marT="45718" marB="4571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kern="1200" dirty="0">
                          <a:solidFill>
                            <a:srgbClr val="FF0000"/>
                          </a:solidFill>
                          <a:latin typeface="Arial" panose="020B0604020202020204" pitchFamily="34" charset="0"/>
                          <a:ea typeface="+mn-ea"/>
                          <a:cs typeface="Arial" panose="020B0604020202020204" pitchFamily="34" charset="0"/>
                        </a:rPr>
                        <a:t> 28.0 %</a:t>
                      </a:r>
                    </a:p>
                  </a:txBody>
                  <a:tcPr marT="45718" marB="457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7097">
                <a:tc gridSpan="2">
                  <a:txBody>
                    <a:bodyPr/>
                    <a:lstStyle/>
                    <a:p>
                      <a:pPr marL="285750" indent="-285750">
                        <a:buFont typeface="Wingdings" pitchFamily="2" charset="2"/>
                        <a:buChar char="Ø"/>
                      </a:pPr>
                      <a:r>
                        <a:rPr lang="en-US" sz="1600" b="0" kern="1200" dirty="0">
                          <a:solidFill>
                            <a:srgbClr val="000099"/>
                          </a:solidFill>
                          <a:latin typeface="Arial" panose="020B0604020202020204" pitchFamily="34" charset="0"/>
                          <a:ea typeface="+mn-ea"/>
                          <a:cs typeface="Arial" panose="020B0604020202020204" pitchFamily="34" charset="0"/>
                        </a:rPr>
                        <a:t>All contributions are vested immediately</a:t>
                      </a:r>
                    </a:p>
                    <a:p>
                      <a:pPr marL="285750" indent="-285750">
                        <a:buFont typeface="Wingdings" pitchFamily="2" charset="2"/>
                        <a:buChar char="Ø"/>
                      </a:pPr>
                      <a:endParaRPr lang="en-US" sz="1400" b="0" kern="1200" dirty="0">
                        <a:solidFill>
                          <a:srgbClr val="000099"/>
                        </a:solidFill>
                        <a:latin typeface="Arial" panose="020B0604020202020204" pitchFamily="34" charset="0"/>
                        <a:ea typeface="+mn-ea"/>
                        <a:cs typeface="Arial" panose="020B0604020202020204" pitchFamily="34" charset="0"/>
                      </a:endParaRPr>
                    </a:p>
                    <a:p>
                      <a:pPr marL="285750" indent="-285750">
                        <a:buFont typeface="Wingdings" pitchFamily="2" charset="2"/>
                        <a:buChar char="Ø"/>
                      </a:pPr>
                      <a:endParaRPr lang="en-US" sz="1400" b="0" kern="1200" dirty="0">
                        <a:solidFill>
                          <a:srgbClr val="000099"/>
                        </a:solidFill>
                        <a:latin typeface="Arial" panose="020B0604020202020204" pitchFamily="34" charset="0"/>
                        <a:ea typeface="+mn-ea"/>
                        <a:cs typeface="Arial" panose="020B0604020202020204" pitchFamily="34" charset="0"/>
                      </a:endParaRPr>
                    </a:p>
                  </a:txBody>
                  <a:tcPr marT="45718" marB="45718">
                    <a:lnR w="12700" cap="flat" cmpd="sng" algn="ctr">
                      <a:solidFill>
                        <a:schemeClr val="tx1"/>
                      </a:solidFill>
                      <a:prstDash val="solid"/>
                      <a:round/>
                      <a:headEnd type="none" w="med" len="med"/>
                      <a:tailEnd type="none" w="med" len="med"/>
                    </a:lnR>
                  </a:tcPr>
                </a:tc>
                <a:tc hMerge="1">
                  <a:txBody>
                    <a:bodyPr/>
                    <a:lstStyle/>
                    <a:p>
                      <a:endParaRPr lang="en-US"/>
                    </a:p>
                  </a:txBody>
                  <a:tcPr/>
                </a:tc>
                <a:tc gridSpan="2">
                  <a:txBody>
                    <a:bodyPr/>
                    <a:lstStyle/>
                    <a:p>
                      <a:pPr marL="285750" indent="-285750">
                        <a:buFont typeface="Wingdings" pitchFamily="2" charset="2"/>
                        <a:buChar char="Ø"/>
                      </a:pPr>
                      <a:r>
                        <a:rPr lang="en-US" sz="1600" b="0" kern="1200" dirty="0">
                          <a:solidFill>
                            <a:srgbClr val="000099"/>
                          </a:solidFill>
                          <a:latin typeface="Arial" panose="020B0604020202020204" pitchFamily="34" charset="0"/>
                          <a:ea typeface="+mn-ea"/>
                          <a:cs typeface="Arial" panose="020B0604020202020204" pitchFamily="34" charset="0"/>
                        </a:rPr>
                        <a:t>All contributions are vested immediately</a:t>
                      </a:r>
                    </a:p>
                    <a:p>
                      <a:pPr marL="285750" indent="-285750">
                        <a:buFont typeface="Wingdings" pitchFamily="2" charset="2"/>
                        <a:buChar char="Ø"/>
                      </a:pPr>
                      <a:endParaRPr lang="en-US" sz="1400" b="0" kern="1200" dirty="0">
                        <a:solidFill>
                          <a:srgbClr val="000099"/>
                        </a:solidFill>
                        <a:latin typeface="Arial" panose="020B0604020202020204" pitchFamily="34" charset="0"/>
                        <a:ea typeface="+mn-ea"/>
                        <a:cs typeface="Arial" panose="020B0604020202020204" pitchFamily="34" charset="0"/>
                      </a:endParaRPr>
                    </a:p>
                  </a:txBody>
                  <a:tcPr marT="45718" marB="45718">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09600" y="5029200"/>
            <a:ext cx="8305800"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Ohio General Assembly established a mitigating rate in 1998 to recognize the impact of allowing a portion of eligible university employees required to participate in the State Retirement Systems (OPERS/STRS) to voluntarily select an ARP.”  </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Please note: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The mitigating rate is subject to change.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82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0576" y="457200"/>
            <a:ext cx="7620000" cy="400110"/>
          </a:xfrm>
          <a:prstGeom prst="rect">
            <a:avLst/>
          </a:prstGeom>
          <a:noFill/>
        </p:spPr>
        <p:txBody>
          <a:bodyPr>
            <a:spAutoFit/>
          </a:bodyPr>
          <a:lstStyle/>
          <a:p>
            <a:pPr algn="ctr">
              <a:defRPr/>
            </a:pPr>
            <a:r>
              <a:rPr lang="en-US" sz="2000" b="1" dirty="0">
                <a:solidFill>
                  <a:srgbClr val="000099"/>
                </a:solidFill>
                <a:latin typeface="Arial" panose="020B0604020202020204" pitchFamily="34" charset="0"/>
                <a:cs typeface="Arial" panose="020B0604020202020204" pitchFamily="34" charset="0"/>
              </a:rPr>
              <a:t>Alternative Retirement Plan Providers</a:t>
            </a:r>
          </a:p>
        </p:txBody>
      </p:sp>
      <p:sp>
        <p:nvSpPr>
          <p:cNvPr id="13317" name="Rectangle 3"/>
          <p:cNvSpPr>
            <a:spLocks noGrp="1" noChangeArrowheads="1"/>
          </p:cNvSpPr>
          <p:nvPr>
            <p:ph type="body" idx="4294967295"/>
          </p:nvPr>
        </p:nvSpPr>
        <p:spPr bwMode="auto">
          <a:xfrm>
            <a:off x="1828800" y="1371600"/>
            <a:ext cx="67056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Ctr="0" compatLnSpc="1">
            <a:prstTxWarp prst="textNoShape">
              <a:avLst/>
            </a:prstTxWarp>
            <a:normAutofit/>
          </a:bodyPr>
          <a:lstStyle/>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AIG/VALIC (Variable Annuity Life Insurance Co.)</a:t>
            </a:r>
          </a:p>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AXA/Equitable Life Assurance Co.</a:t>
            </a:r>
          </a:p>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VOYA (ING) Financial Services</a:t>
            </a:r>
          </a:p>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Lincoln Financial Group</a:t>
            </a:r>
          </a:p>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Nationwide Life Insurance Co.</a:t>
            </a:r>
          </a:p>
          <a:p>
            <a:pPr marL="342900" indent="-342900"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TIAA/CREF</a:t>
            </a:r>
          </a:p>
        </p:txBody>
      </p:sp>
    </p:spTree>
    <p:extLst>
      <p:ext uri="{BB962C8B-B14F-4D97-AF65-F5344CB8AC3E}">
        <p14:creationId xmlns:p14="http://schemas.microsoft.com/office/powerpoint/2010/main" val="686838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312199"/>
            <a:ext cx="7620000" cy="461665"/>
          </a:xfrm>
          <a:prstGeom prst="rect">
            <a:avLst/>
          </a:prstGeom>
          <a:noFill/>
        </p:spPr>
        <p:txBody>
          <a:bodyPr>
            <a:spAutoFit/>
          </a:bodyPr>
          <a:lstStyle/>
          <a:p>
            <a:pPr algn="ctr">
              <a:defRPr/>
            </a:pPr>
            <a:r>
              <a:rPr lang="en-US" sz="2400" b="1" dirty="0">
                <a:solidFill>
                  <a:srgbClr val="000099"/>
                </a:solidFill>
                <a:latin typeface="Arial" panose="020B0604020202020204" pitchFamily="34" charset="0"/>
                <a:cs typeface="Arial" panose="020B0604020202020204" pitchFamily="34" charset="0"/>
              </a:rPr>
              <a:t>Social Security and Your State Retirement</a:t>
            </a:r>
          </a:p>
        </p:txBody>
      </p:sp>
      <p:sp>
        <p:nvSpPr>
          <p:cNvPr id="13317" name="Rectangle 3"/>
          <p:cNvSpPr>
            <a:spLocks noGrp="1" noChangeArrowheads="1"/>
          </p:cNvSpPr>
          <p:nvPr>
            <p:ph type="body" idx="4294967295"/>
          </p:nvPr>
        </p:nvSpPr>
        <p:spPr bwMode="auto">
          <a:xfrm>
            <a:off x="76200" y="2316888"/>
            <a:ext cx="88392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Ctr="0" compatLnSpc="1">
            <a:prstTxWarp prst="textNoShape">
              <a:avLst/>
            </a:prstTxWarp>
            <a:normAutofit/>
          </a:bodyPr>
          <a:lstStyle/>
          <a:p>
            <a:pPr marL="342900" indent="-342900" algn="ctr"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Windfall Elimination Provision</a:t>
            </a:r>
          </a:p>
          <a:p>
            <a:pPr marL="342900" indent="-342900" algn="ctr" eaLnBrk="1" hangingPunct="1">
              <a:lnSpc>
                <a:spcPct val="15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Government Pension Offset</a:t>
            </a:r>
          </a:p>
        </p:txBody>
      </p:sp>
      <p:pic>
        <p:nvPicPr>
          <p:cNvPr id="2" name="Picture 1"/>
          <p:cNvPicPr>
            <a:picLocks noChangeAspect="1"/>
          </p:cNvPicPr>
          <p:nvPr/>
        </p:nvPicPr>
        <p:blipFill>
          <a:blip r:embed="rId3"/>
          <a:stretch>
            <a:fillRect/>
          </a:stretch>
        </p:blipFill>
        <p:spPr>
          <a:xfrm>
            <a:off x="3124200" y="3420352"/>
            <a:ext cx="2989605" cy="2706536"/>
          </a:xfrm>
          <a:prstGeom prst="rect">
            <a:avLst/>
          </a:prstGeom>
        </p:spPr>
      </p:pic>
    </p:spTree>
    <p:extLst>
      <p:ext uri="{BB962C8B-B14F-4D97-AF65-F5344CB8AC3E}">
        <p14:creationId xmlns:p14="http://schemas.microsoft.com/office/powerpoint/2010/main" val="68515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7620000" cy="769441"/>
          </a:xfrm>
          <a:prstGeom prst="rect">
            <a:avLst/>
          </a:prstGeom>
          <a:noFill/>
        </p:spPr>
        <p:txBody>
          <a:bodyPr>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Summary Review</a:t>
            </a:r>
          </a:p>
          <a:p>
            <a:pPr algn="ctr">
              <a:defRPr/>
            </a:pPr>
            <a:r>
              <a:rPr lang="en-US" sz="2200" b="1" dirty="0">
                <a:solidFill>
                  <a:srgbClr val="000099"/>
                </a:solidFill>
                <a:latin typeface="Arial" panose="020B0604020202020204" pitchFamily="34" charset="0"/>
                <a:cs typeface="Arial" panose="020B0604020202020204" pitchFamily="34" charset="0"/>
              </a:rPr>
              <a:t>Retirement Plan Enrollment Process</a:t>
            </a:r>
          </a:p>
        </p:txBody>
      </p:sp>
      <p:sp>
        <p:nvSpPr>
          <p:cNvPr id="16389" name="Rectangle 3"/>
          <p:cNvSpPr>
            <a:spLocks noGrp="1" noChangeArrowheads="1"/>
          </p:cNvSpPr>
          <p:nvPr>
            <p:ph type="body" idx="4294967295"/>
          </p:nvPr>
        </p:nvSpPr>
        <p:spPr bwMode="auto">
          <a:xfrm>
            <a:off x="1371600" y="1219200"/>
            <a:ext cx="75438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Ctr="0" compatLnSpc="1">
            <a:prstTxWarp prst="textNoShape">
              <a:avLst/>
            </a:prstTxWarp>
            <a:noAutofit/>
          </a:bodyPr>
          <a:lstStyle/>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Review your packet of information carefully</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Make your decision and return your completed election form within the 120-day election period</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Forms should be returned to the Benefits Office in the Heer Hall</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You MUST complete a Retirement Plan Election Form regardless of your choice</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Your Election is </a:t>
            </a:r>
            <a:r>
              <a:rPr lang="en-US" altLang="en-US" sz="2000" dirty="0">
                <a:solidFill>
                  <a:srgbClr val="000099"/>
                </a:solidFill>
                <a:latin typeface="Arial" panose="020B0604020202020204" pitchFamily="34" charset="0"/>
                <a:cs typeface="Arial" panose="020B0604020202020204" pitchFamily="34" charset="0"/>
              </a:rPr>
              <a:t>IRREVOCABLE</a:t>
            </a:r>
            <a:r>
              <a:rPr lang="en-US" altLang="en-US" sz="2000" b="0" dirty="0">
                <a:solidFill>
                  <a:srgbClr val="000099"/>
                </a:solidFill>
                <a:latin typeface="Arial" panose="020B0604020202020204" pitchFamily="34" charset="0"/>
                <a:cs typeface="Arial" panose="020B0604020202020204" pitchFamily="34" charset="0"/>
              </a:rPr>
              <a:t> once it is received in the Benefits Department for as long as you are employed by Kent State University</a:t>
            </a:r>
          </a:p>
        </p:txBody>
      </p:sp>
    </p:spTree>
    <p:extLst>
      <p:ext uri="{BB962C8B-B14F-4D97-AF65-F5344CB8AC3E}">
        <p14:creationId xmlns:p14="http://schemas.microsoft.com/office/powerpoint/2010/main" val="277605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457200"/>
            <a:ext cx="7620000" cy="400110"/>
          </a:xfrm>
          <a:prstGeom prst="rect">
            <a:avLst/>
          </a:prstGeom>
          <a:noFill/>
        </p:spPr>
        <p:txBody>
          <a:bodyPr>
            <a:spAutoFit/>
          </a:bodyPr>
          <a:lstStyle/>
          <a:p>
            <a:pPr algn="ctr">
              <a:defRPr/>
            </a:pPr>
            <a:r>
              <a:rPr lang="en-US" sz="2000" b="1" dirty="0">
                <a:solidFill>
                  <a:srgbClr val="000099"/>
                </a:solidFill>
                <a:latin typeface="Arial" panose="020B0604020202020204" pitchFamily="34" charset="0"/>
                <a:cs typeface="Arial" panose="020B0604020202020204" pitchFamily="34" charset="0"/>
              </a:rPr>
              <a:t>Retirement Resources</a:t>
            </a:r>
          </a:p>
        </p:txBody>
      </p:sp>
      <p:sp>
        <p:nvSpPr>
          <p:cNvPr id="43013" name="Rectangle 3"/>
          <p:cNvSpPr>
            <a:spLocks noGrp="1" noChangeArrowheads="1"/>
          </p:cNvSpPr>
          <p:nvPr>
            <p:ph type="body" idx="4294967295"/>
          </p:nvPr>
        </p:nvSpPr>
        <p:spPr bwMode="auto">
          <a:xfrm>
            <a:off x="1562100" y="1905000"/>
            <a:ext cx="6934200" cy="2667000"/>
          </a:xfrm>
          <a:extLst/>
        </p:spPr>
        <p:txBody>
          <a:bodyPr wrap="square" lIns="92075" tIns="46038" rIns="92075" bIns="46038" numCol="1" anchorCtr="0" compatLnSpc="1">
            <a:prstTxWarp prst="textNoShape">
              <a:avLst/>
            </a:prstTxWarp>
            <a:normAutofit lnSpcReduction="10000"/>
          </a:bodyPr>
          <a:lstStyle/>
          <a:p>
            <a:pPr marL="342900" indent="-342900" eaLnBrk="1" hangingPunct="1">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OPERS (</a:t>
            </a:r>
            <a:r>
              <a:rPr lang="en-US" sz="2000" dirty="0">
                <a:solidFill>
                  <a:srgbClr val="000099"/>
                </a:solidFill>
                <a:latin typeface="Arial" panose="020B0604020202020204" pitchFamily="34" charset="0"/>
                <a:cs typeface="Arial" panose="020B0604020202020204" pitchFamily="34" charset="0"/>
                <a:hlinkClick r:id="rId3"/>
              </a:rPr>
              <a:t>www.opers.org</a:t>
            </a:r>
            <a:r>
              <a:rPr lang="en-US" sz="2000" dirty="0">
                <a:solidFill>
                  <a:srgbClr val="000099"/>
                </a:solidFill>
                <a:latin typeface="Arial" panose="020B0604020202020204" pitchFamily="34" charset="0"/>
                <a:cs typeface="Arial" panose="020B0604020202020204" pitchFamily="34" charset="0"/>
              </a:rPr>
              <a:t>)  or 1-800-222-7377</a:t>
            </a:r>
          </a:p>
          <a:p>
            <a:pPr marL="342900" indent="-342900" eaLnBrk="1" hangingPunct="1">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STRS    (</a:t>
            </a:r>
            <a:r>
              <a:rPr lang="en-US" sz="2000" dirty="0">
                <a:solidFill>
                  <a:srgbClr val="000099"/>
                </a:solidFill>
                <a:latin typeface="Arial" panose="020B0604020202020204" pitchFamily="34" charset="0"/>
                <a:cs typeface="Arial" panose="020B0604020202020204" pitchFamily="34" charset="0"/>
                <a:hlinkClick r:id="rId4"/>
              </a:rPr>
              <a:t>www.strsoh.org</a:t>
            </a:r>
            <a:r>
              <a:rPr lang="en-US" sz="2000" dirty="0">
                <a:solidFill>
                  <a:srgbClr val="000099"/>
                </a:solidFill>
                <a:latin typeface="Arial" panose="020B0604020202020204" pitchFamily="34" charset="0"/>
                <a:cs typeface="Arial" panose="020B0604020202020204" pitchFamily="34" charset="0"/>
              </a:rPr>
              <a:t>) or 1-888-227-7877 </a:t>
            </a:r>
          </a:p>
          <a:p>
            <a:pPr marL="342900" indent="-342900" eaLnBrk="1" hangingPunct="1">
              <a:buFont typeface="Wingdings" pitchFamily="2" charset="2"/>
              <a:buChar char="Ø"/>
              <a:defRPr/>
            </a:pPr>
            <a:endParaRPr lang="en-US" sz="2000" dirty="0">
              <a:solidFill>
                <a:srgbClr val="000099"/>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ARP Providers  (Contact information is included in packet)</a:t>
            </a:r>
          </a:p>
          <a:p>
            <a:pPr eaLnBrk="1" hangingPunct="1">
              <a:defRPr/>
            </a:pPr>
            <a:endParaRPr lang="en-US" sz="2000" dirty="0">
              <a:solidFill>
                <a:srgbClr val="000099"/>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dirty="0">
                <a:solidFill>
                  <a:srgbClr val="000099"/>
                </a:solidFill>
                <a:latin typeface="Arial" panose="020B0604020202020204" pitchFamily="34" charset="0"/>
                <a:cs typeface="Arial" panose="020B0604020202020204" pitchFamily="34" charset="0"/>
              </a:rPr>
              <a:t>KSU Benefits Coordinators</a:t>
            </a:r>
          </a:p>
        </p:txBody>
      </p:sp>
    </p:spTree>
    <p:extLst>
      <p:ext uri="{BB962C8B-B14F-4D97-AF65-F5344CB8AC3E}">
        <p14:creationId xmlns:p14="http://schemas.microsoft.com/office/powerpoint/2010/main" val="321009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090" y="296333"/>
            <a:ext cx="6392260" cy="1492469"/>
          </a:xfrm>
        </p:spPr>
        <p:txBody>
          <a:bodyPr>
            <a:normAutofit/>
          </a:bodyPr>
          <a:lstStyle/>
          <a:p>
            <a:pPr algn="ctr"/>
            <a:r>
              <a:rPr lang="en-US" sz="2200" dirty="0">
                <a:solidFill>
                  <a:srgbClr val="0000FF"/>
                </a:solidFill>
              </a:rPr>
              <a:t>Kent State of Wellness Priorities</a:t>
            </a:r>
          </a:p>
        </p:txBody>
      </p:sp>
      <p:sp>
        <p:nvSpPr>
          <p:cNvPr id="4" name="TextBox 3"/>
          <p:cNvSpPr txBox="1"/>
          <p:nvPr/>
        </p:nvSpPr>
        <p:spPr>
          <a:xfrm>
            <a:off x="4807857" y="2267841"/>
            <a:ext cx="383721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Smoking and Tobacco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Preventive care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Alcohol &amp; other drug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TextBox 4"/>
          <p:cNvSpPr txBox="1"/>
          <p:nvPr/>
        </p:nvSpPr>
        <p:spPr>
          <a:xfrm>
            <a:off x="1759819" y="2221710"/>
            <a:ext cx="586740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Physical Activity</a:t>
            </a:r>
            <a:b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b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Nutrition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Mental Health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Arial"/>
                <a:ea typeface="+mn-ea"/>
                <a:cs typeface="Arial"/>
              </a:rPr>
              <a:t>Sexual Health</a:t>
            </a:r>
          </a:p>
        </p:txBody>
      </p:sp>
      <p:cxnSp>
        <p:nvCxnSpPr>
          <p:cNvPr id="7" name="Straight Connector 6"/>
          <p:cNvCxnSpPr/>
          <p:nvPr/>
        </p:nvCxnSpPr>
        <p:spPr>
          <a:xfrm>
            <a:off x="2270760" y="2221710"/>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a:off x="2270760" y="2783371"/>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a:xfrm>
            <a:off x="2270760" y="3337097"/>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10" name="Straight Connector 9"/>
          <p:cNvCxnSpPr/>
          <p:nvPr/>
        </p:nvCxnSpPr>
        <p:spPr>
          <a:xfrm>
            <a:off x="4890589" y="2221710"/>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11" name="Straight Connector 10"/>
          <p:cNvCxnSpPr/>
          <p:nvPr/>
        </p:nvCxnSpPr>
        <p:spPr>
          <a:xfrm>
            <a:off x="4890589" y="2783371"/>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a:xfrm>
            <a:off x="4890589" y="3337097"/>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a:xfrm>
            <a:off x="4890589" y="3906782"/>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252" y="4563655"/>
            <a:ext cx="2452838" cy="1522745"/>
          </a:xfrm>
          <a:prstGeom prst="rect">
            <a:avLst/>
          </a:prstGeom>
        </p:spPr>
      </p:pic>
      <p:cxnSp>
        <p:nvCxnSpPr>
          <p:cNvPr id="14" name="Straight Connector 13"/>
          <p:cNvCxnSpPr/>
          <p:nvPr/>
        </p:nvCxnSpPr>
        <p:spPr>
          <a:xfrm>
            <a:off x="2274854" y="3810000"/>
            <a:ext cx="457200"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pic>
        <p:nvPicPr>
          <p:cNvPr id="6" name="7C4E6B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73263"/>
            <a:ext cx="9144000" cy="2911475"/>
          </a:xfrm>
          <a:prstGeom prst="rect">
            <a:avLst/>
          </a:prstGeom>
        </p:spPr>
      </p:pic>
    </p:spTree>
    <p:extLst>
      <p:ext uri="{BB962C8B-B14F-4D97-AF65-F5344CB8AC3E}">
        <p14:creationId xmlns:p14="http://schemas.microsoft.com/office/powerpoint/2010/main" val="28733091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762000"/>
            <a:ext cx="8889274" cy="461665"/>
          </a:xfrm>
          <a:prstGeom prst="rect">
            <a:avLst/>
          </a:prstGeom>
          <a:noFill/>
        </p:spPr>
        <p:txBody>
          <a:bodyPr wrap="square">
            <a:spAutoFit/>
          </a:bodyPr>
          <a:lstStyle/>
          <a:p>
            <a:pPr algn="ctr">
              <a:defRPr/>
            </a:pPr>
            <a:r>
              <a:rPr lang="en-US" sz="2400" b="1" dirty="0">
                <a:solidFill>
                  <a:srgbClr val="000099"/>
                </a:solidFill>
                <a:latin typeface="Arial" panose="020B0604020202020204" pitchFamily="34" charset="0"/>
                <a:cs typeface="Arial" panose="020B0604020202020204" pitchFamily="34" charset="0"/>
              </a:rPr>
              <a:t>Supplemental Retirement Savings Options</a:t>
            </a:r>
          </a:p>
        </p:txBody>
      </p:sp>
      <p:sp>
        <p:nvSpPr>
          <p:cNvPr id="43013" name="Rectangle 3"/>
          <p:cNvSpPr>
            <a:spLocks noGrp="1" noChangeArrowheads="1"/>
          </p:cNvSpPr>
          <p:nvPr>
            <p:ph type="body" idx="4294967295"/>
          </p:nvPr>
        </p:nvSpPr>
        <p:spPr bwMode="auto">
          <a:xfrm>
            <a:off x="1371600" y="1752600"/>
            <a:ext cx="6934200" cy="2667000"/>
          </a:xfrm>
          <a:extLst/>
        </p:spPr>
        <p:txBody>
          <a:bodyPr wrap="square" lIns="92075" tIns="46038" rIns="92075" bIns="46038" numCol="1" anchorCtr="0" compatLnSpc="1">
            <a:prstTxWarp prst="textNoShape">
              <a:avLst/>
            </a:prstTxWarp>
            <a:normAutofit/>
          </a:bodyPr>
          <a:lstStyle/>
          <a:p>
            <a:pPr>
              <a:buFont typeface="Wingdings" panose="05000000000000000000" pitchFamily="2" charset="2"/>
              <a:buChar char="Ø"/>
              <a:defRPr/>
            </a:pPr>
            <a:r>
              <a:rPr lang="en-US" sz="2000" b="0" dirty="0">
                <a:solidFill>
                  <a:srgbClr val="000099"/>
                </a:solidFill>
                <a:latin typeface="Arial" panose="020B0604020202020204" pitchFamily="34" charset="0"/>
                <a:cs typeface="Arial" panose="020B0604020202020204" pitchFamily="34" charset="0"/>
              </a:rPr>
              <a:t>Employees can elect to save additional amounts directly from their paycheck</a:t>
            </a:r>
          </a:p>
          <a:p>
            <a:pPr>
              <a:buFont typeface="Wingdings" panose="05000000000000000000" pitchFamily="2" charset="2"/>
              <a:buChar char="Ø"/>
              <a:defRPr/>
            </a:pPr>
            <a:endParaRPr lang="en-US" sz="2000" b="0" dirty="0">
              <a:solidFill>
                <a:srgbClr val="000099"/>
              </a:solidFill>
              <a:latin typeface="Arial" panose="020B0604020202020204" pitchFamily="34" charset="0"/>
              <a:cs typeface="Arial" panose="020B0604020202020204" pitchFamily="34" charset="0"/>
            </a:endParaRPr>
          </a:p>
          <a:p>
            <a:pPr>
              <a:buFont typeface="Wingdings" panose="05000000000000000000" pitchFamily="2" charset="2"/>
              <a:buChar char="Ø"/>
              <a:defRPr/>
            </a:pPr>
            <a:r>
              <a:rPr lang="en-US" b="0" dirty="0">
                <a:solidFill>
                  <a:srgbClr val="000099"/>
                </a:solidFill>
                <a:latin typeface="Arial" panose="020B0604020202020204" pitchFamily="34" charset="0"/>
                <a:cs typeface="Arial" panose="020B0604020202020204" pitchFamily="34" charset="0"/>
              </a:rPr>
              <a:t>2 options:</a:t>
            </a:r>
          </a:p>
          <a:p>
            <a:pPr lvl="1">
              <a:buFont typeface="Wingdings" panose="05000000000000000000" pitchFamily="2" charset="2"/>
              <a:buChar char="Ø"/>
              <a:defRPr/>
            </a:pPr>
            <a:r>
              <a:rPr lang="en-US" sz="2000" dirty="0">
                <a:solidFill>
                  <a:srgbClr val="000099"/>
                </a:solidFill>
                <a:latin typeface="Arial" panose="020B0604020202020204" pitchFamily="34" charset="0"/>
                <a:cs typeface="Arial" panose="020B0604020202020204" pitchFamily="34" charset="0"/>
              </a:rPr>
              <a:t>403(b) Plan</a:t>
            </a:r>
          </a:p>
          <a:p>
            <a:pPr lvl="1">
              <a:buFont typeface="Wingdings" panose="05000000000000000000" pitchFamily="2" charset="2"/>
              <a:buChar char="Ø"/>
              <a:defRPr/>
            </a:pPr>
            <a:r>
              <a:rPr lang="en-US" sz="2000" dirty="0">
                <a:solidFill>
                  <a:srgbClr val="000099"/>
                </a:solidFill>
                <a:latin typeface="Arial" panose="020B0604020202020204" pitchFamily="34" charset="0"/>
                <a:cs typeface="Arial" panose="020B0604020202020204" pitchFamily="34" charset="0"/>
              </a:rPr>
              <a:t>457(b) Deferred Compensation Plan</a:t>
            </a:r>
          </a:p>
        </p:txBody>
      </p:sp>
      <p:pic>
        <p:nvPicPr>
          <p:cNvPr id="2" name="Picture 1"/>
          <p:cNvPicPr>
            <a:picLocks noChangeAspect="1"/>
          </p:cNvPicPr>
          <p:nvPr/>
        </p:nvPicPr>
        <p:blipFill>
          <a:blip r:embed="rId3"/>
          <a:stretch>
            <a:fillRect/>
          </a:stretch>
        </p:blipFill>
        <p:spPr>
          <a:xfrm>
            <a:off x="4384765" y="3733800"/>
            <a:ext cx="4572000" cy="2197640"/>
          </a:xfrm>
          <a:prstGeom prst="rect">
            <a:avLst/>
          </a:prstGeom>
        </p:spPr>
      </p:pic>
    </p:spTree>
    <p:extLst>
      <p:ext uri="{BB962C8B-B14F-4D97-AF65-F5344CB8AC3E}">
        <p14:creationId xmlns:p14="http://schemas.microsoft.com/office/powerpoint/2010/main" val="125984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304800"/>
            <a:ext cx="7620000" cy="400110"/>
          </a:xfrm>
          <a:prstGeom prst="rect">
            <a:avLst/>
          </a:prstGeom>
          <a:noFill/>
        </p:spPr>
        <p:txBody>
          <a:bodyPr>
            <a:spAutoFit/>
          </a:bodyPr>
          <a:lstStyle/>
          <a:p>
            <a:pPr indent="-342900" algn="ctr">
              <a:spcBef>
                <a:spcPct val="20000"/>
              </a:spcBef>
              <a:defRPr/>
            </a:pPr>
            <a:r>
              <a:rPr lang="en-US" sz="2000" b="1" dirty="0">
                <a:solidFill>
                  <a:srgbClr val="000099"/>
                </a:solidFill>
                <a:latin typeface="Arial" panose="020B0604020202020204" pitchFamily="34" charset="0"/>
                <a:cs typeface="Arial" panose="020B0604020202020204" pitchFamily="34" charset="0"/>
              </a:rPr>
              <a:t>403(b) and 457 Deferred Compensation Plan</a:t>
            </a:r>
          </a:p>
        </p:txBody>
      </p:sp>
      <p:sp>
        <p:nvSpPr>
          <p:cNvPr id="21509" name="Rectangle 3"/>
          <p:cNvSpPr>
            <a:spLocks noGrp="1" noChangeArrowheads="1"/>
          </p:cNvSpPr>
          <p:nvPr>
            <p:ph type="body" idx="4294967295"/>
          </p:nvPr>
        </p:nvSpPr>
        <p:spPr bwMode="auto">
          <a:xfrm>
            <a:off x="1295400" y="1524000"/>
            <a:ext cx="7620000" cy="436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lnSpcReduction="10000"/>
          </a:bodyPr>
          <a:lstStyle/>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Employees can enroll anytime</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Employees can change participation level anytime</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Similar to 401(k) plans in private sector</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Permit employees to save for retirement on a pre-tax (Traditional) or after-tax (Roth) basis </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8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Annual contribution limits found in the IRS Code</a:t>
            </a:r>
          </a:p>
          <a:p>
            <a:pPr marL="342900" indent="-342900" eaLnBrk="1" hangingPunct="1">
              <a:lnSpc>
                <a:spcPct val="80000"/>
              </a:lnSpc>
              <a:buFont typeface="Wingdings" pitchFamily="2" charset="2"/>
              <a:buChar char="Ø"/>
            </a:pPr>
            <a:endParaRPr lang="en-US" altLang="en-US" sz="2000" b="0" dirty="0">
              <a:solidFill>
                <a:srgbClr val="000099"/>
              </a:solidFill>
              <a:latin typeface="Arial" panose="020B0604020202020204" pitchFamily="34" charset="0"/>
              <a:cs typeface="Arial" panose="020B0604020202020204" pitchFamily="34" charset="0"/>
            </a:endParaRPr>
          </a:p>
          <a:p>
            <a:pPr marL="342900" indent="-342900" eaLnBrk="1" hangingPunct="1">
              <a:lnSpc>
                <a:spcPct val="90000"/>
              </a:lnSpc>
              <a:buFont typeface="Wingdings" pitchFamily="2" charset="2"/>
              <a:buChar char="Ø"/>
            </a:pPr>
            <a:r>
              <a:rPr lang="en-US" altLang="en-US" sz="2000" b="0" dirty="0">
                <a:solidFill>
                  <a:srgbClr val="000099"/>
                </a:solidFill>
                <a:latin typeface="Arial" panose="020B0604020202020204" pitchFamily="34" charset="0"/>
                <a:cs typeface="Arial" panose="020B0604020202020204" pitchFamily="34" charset="0"/>
              </a:rPr>
              <a:t>Employee selects vendor and establishes account</a:t>
            </a:r>
          </a:p>
          <a:p>
            <a:pPr marL="800100" lvl="1" indent="-342900" eaLnBrk="1" hangingPunct="1">
              <a:lnSpc>
                <a:spcPct val="90000"/>
              </a:lnSpc>
              <a:buFont typeface="Arial" pitchFamily="34" charset="0"/>
              <a:buChar char="•"/>
            </a:pPr>
            <a:r>
              <a:rPr lang="en-US" altLang="en-US" sz="2000" dirty="0">
                <a:solidFill>
                  <a:srgbClr val="000099"/>
                </a:solidFill>
                <a:latin typeface="Arial" panose="020B0604020202020204" pitchFamily="34" charset="0"/>
                <a:cs typeface="Arial" panose="020B0604020202020204" pitchFamily="34" charset="0"/>
              </a:rPr>
              <a:t>Several vendors available to choose from</a:t>
            </a:r>
          </a:p>
          <a:p>
            <a:pPr marL="800100" lvl="1" indent="-342900" eaLnBrk="1" hangingPunct="1">
              <a:lnSpc>
                <a:spcPct val="90000"/>
              </a:lnSpc>
              <a:buFont typeface="Arial" pitchFamily="34" charset="0"/>
              <a:buChar char="•"/>
            </a:pPr>
            <a:r>
              <a:rPr lang="en-US" altLang="en-US" sz="2000" dirty="0">
                <a:solidFill>
                  <a:srgbClr val="000099"/>
                </a:solidFill>
                <a:latin typeface="Arial" panose="020B0604020202020204" pitchFamily="34" charset="0"/>
                <a:cs typeface="Arial" panose="020B0604020202020204" pitchFamily="34" charset="0"/>
              </a:rPr>
              <a:t>Employee must submit a salary reduction agreement</a:t>
            </a:r>
          </a:p>
          <a:p>
            <a:pPr marL="800100" lvl="1" indent="-342900" eaLnBrk="1" hangingPunct="1">
              <a:lnSpc>
                <a:spcPct val="90000"/>
              </a:lnSpc>
              <a:buFont typeface="Arial" pitchFamily="34" charset="0"/>
              <a:buChar char="•"/>
            </a:pPr>
            <a:endParaRPr lang="en-US" altLang="en-US" sz="2000"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84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990600"/>
            <a:ext cx="8686800" cy="769441"/>
          </a:xfrm>
          <a:prstGeom prst="rect">
            <a:avLst/>
          </a:prstGeom>
          <a:noFill/>
        </p:spPr>
        <p:txBody>
          <a:bodyPr wrap="square">
            <a:spAutoFit/>
          </a:bodyPr>
          <a:lstStyle/>
          <a:p>
            <a:pPr algn="ctr">
              <a:defRPr/>
            </a:pPr>
            <a:r>
              <a:rPr lang="en-US" sz="2200" b="1" dirty="0">
                <a:solidFill>
                  <a:srgbClr val="000099"/>
                </a:solidFill>
                <a:latin typeface="Arial" panose="020B0604020202020204" pitchFamily="34" charset="0"/>
                <a:cs typeface="Arial" panose="020B0604020202020204" pitchFamily="34" charset="0"/>
              </a:rPr>
              <a:t>Annual Contribution Limits for</a:t>
            </a:r>
          </a:p>
          <a:p>
            <a:pPr algn="ctr">
              <a:defRPr/>
            </a:pPr>
            <a:r>
              <a:rPr lang="en-US" sz="2200" b="1" dirty="0">
                <a:solidFill>
                  <a:srgbClr val="000099"/>
                </a:solidFill>
                <a:latin typeface="Arial" panose="020B0604020202020204" pitchFamily="34" charset="0"/>
                <a:cs typeface="Arial" panose="020B0604020202020204" pitchFamily="34" charset="0"/>
              </a:rPr>
              <a:t>403(b) and 457 Plans</a:t>
            </a:r>
          </a:p>
        </p:txBody>
      </p:sp>
      <p:graphicFrame>
        <p:nvGraphicFramePr>
          <p:cNvPr id="2" name="Table 1"/>
          <p:cNvGraphicFramePr>
            <a:graphicFrameLocks noGrp="1"/>
          </p:cNvGraphicFramePr>
          <p:nvPr>
            <p:extLst>
              <p:ext uri="{D42A27DB-BD31-4B8C-83A1-F6EECF244321}">
                <p14:modId xmlns:p14="http://schemas.microsoft.com/office/powerpoint/2010/main" val="2568605232"/>
              </p:ext>
            </p:extLst>
          </p:nvPr>
        </p:nvGraphicFramePr>
        <p:xfrm>
          <a:off x="838200" y="2667000"/>
          <a:ext cx="7924800" cy="1340496"/>
        </p:xfrm>
        <a:graphic>
          <a:graphicData uri="http://schemas.openxmlformats.org/drawingml/2006/table">
            <a:tbl>
              <a:tblPr/>
              <a:tblGrid>
                <a:gridCol w="838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tblGrid>
              <a:tr h="639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68"/>
                          </a:solidFill>
                          <a:effectLst/>
                          <a:latin typeface="Arial" pitchFamily="34" charset="0"/>
                          <a:ea typeface="ＭＳ Ｐゴシック" pitchFamily="34" charset="-128"/>
                          <a:cs typeface="Arial" panose="020B0604020202020204" pitchFamily="34" charset="0"/>
                        </a:rPr>
                        <a:t>Year</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68"/>
                          </a:solidFill>
                          <a:effectLst/>
                          <a:latin typeface="Arial" pitchFamily="34" charset="0"/>
                          <a:ea typeface="ＭＳ Ｐゴシック" pitchFamily="34" charset="-128"/>
                          <a:cs typeface="Arial" panose="020B0604020202020204" pitchFamily="34" charset="0"/>
                        </a:rPr>
                        <a:t>Maximum Deferral Limits - Age 49 or less</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68"/>
                          </a:solidFill>
                          <a:effectLst/>
                          <a:latin typeface="Arial" pitchFamily="34" charset="0"/>
                          <a:ea typeface="ＭＳ Ｐゴシック" pitchFamily="34" charset="-128"/>
                          <a:cs typeface="Arial" panose="020B0604020202020204" pitchFamily="34" charset="0"/>
                        </a:rPr>
                        <a:t>Age 50 and over</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68"/>
                          </a:solidFill>
                          <a:effectLst/>
                          <a:latin typeface="Arial" pitchFamily="34" charset="0"/>
                          <a:ea typeface="ＭＳ Ｐゴシック" pitchFamily="34" charset="-128"/>
                          <a:cs typeface="Arial" panose="020B0604020202020204" pitchFamily="34" charset="0"/>
                        </a:rPr>
                        <a:t>Maximum Deferral Limits – Age 50</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9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n-US" sz="2000" kern="1200" dirty="0">
                          <a:solidFill>
                            <a:srgbClr val="000099"/>
                          </a:solidFill>
                          <a:latin typeface="Arial" panose="020B0604020202020204" pitchFamily="34" charset="0"/>
                          <a:ea typeface="+mn-ea"/>
                          <a:cs typeface="Arial" panose="020B0604020202020204" pitchFamily="34" charset="0"/>
                        </a:rPr>
                        <a:t>2017</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n-US" sz="2000" kern="1200" dirty="0">
                          <a:solidFill>
                            <a:srgbClr val="000099"/>
                          </a:solidFill>
                          <a:latin typeface="Arial" panose="020B0604020202020204" pitchFamily="34" charset="0"/>
                          <a:ea typeface="+mn-ea"/>
                          <a:cs typeface="Arial" panose="020B0604020202020204" pitchFamily="34" charset="0"/>
                        </a:rPr>
                        <a:t>$18,000</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n-US" sz="2000" kern="1200" dirty="0">
                          <a:solidFill>
                            <a:srgbClr val="000099"/>
                          </a:solidFill>
                          <a:latin typeface="Arial" panose="020B0604020202020204" pitchFamily="34" charset="0"/>
                          <a:ea typeface="+mn-ea"/>
                          <a:cs typeface="Arial" panose="020B0604020202020204" pitchFamily="34" charset="0"/>
                        </a:rPr>
                        <a:t>Addnl. $6,000</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n-US" sz="2000" kern="1200" dirty="0">
                          <a:solidFill>
                            <a:srgbClr val="000099"/>
                          </a:solidFill>
                          <a:latin typeface="Arial" panose="020B0604020202020204" pitchFamily="34" charset="0"/>
                          <a:ea typeface="+mn-ea"/>
                          <a:cs typeface="Arial" panose="020B0604020202020204" pitchFamily="34" charset="0"/>
                        </a:rPr>
                        <a:t>$24,000</a:t>
                      </a:r>
                    </a:p>
                  </a:txBody>
                  <a:tcPr marT="45564" marB="4556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26899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569268"/>
            <a:ext cx="8153400" cy="523220"/>
          </a:xfrm>
          <a:prstGeom prst="rect">
            <a:avLst/>
          </a:prstGeom>
          <a:noFill/>
        </p:spPr>
        <p:txBody>
          <a:bodyPr wrap="square" rtlCol="0">
            <a:spAutoFit/>
          </a:bodyPr>
          <a:lstStyle/>
          <a:p>
            <a:pPr algn="ctr"/>
            <a:r>
              <a:rPr lang="en-US" sz="2800" b="1" dirty="0">
                <a:solidFill>
                  <a:srgbClr val="000099"/>
                </a:solidFill>
                <a:latin typeface="Arial" panose="020B0604020202020204" pitchFamily="34" charset="0"/>
                <a:cs typeface="Arial" panose="020B0604020202020204" pitchFamily="34" charset="0"/>
              </a:rPr>
              <a:t>Understanding the Roth 403 (b)/457(b)</a:t>
            </a:r>
          </a:p>
        </p:txBody>
      </p:sp>
      <p:sp>
        <p:nvSpPr>
          <p:cNvPr id="6" name="TextBox 5"/>
          <p:cNvSpPr txBox="1"/>
          <p:nvPr/>
        </p:nvSpPr>
        <p:spPr>
          <a:xfrm>
            <a:off x="685800" y="1600200"/>
            <a:ext cx="3657600" cy="2708434"/>
          </a:xfrm>
          <a:prstGeom prst="rect">
            <a:avLst/>
          </a:prstGeom>
          <a:noFill/>
        </p:spPr>
        <p:txBody>
          <a:bodyPr wrap="square" rtlCol="0">
            <a:spAutoFit/>
          </a:bodyPr>
          <a:lstStyle/>
          <a:p>
            <a:pPr algn="ctr"/>
            <a:r>
              <a:rPr lang="en-US" sz="2600" b="1" dirty="0">
                <a:solidFill>
                  <a:srgbClr val="000099"/>
                </a:solidFill>
                <a:latin typeface="Arial" panose="020B0604020202020204" pitchFamily="34" charset="0"/>
                <a:cs typeface="Arial" panose="020B0604020202020204" pitchFamily="34" charset="0"/>
              </a:rPr>
              <a:t>Traditional</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Pretax contributions</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Tax-deferred earnings</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Taxable Withdrawals</a:t>
            </a:r>
          </a:p>
        </p:txBody>
      </p:sp>
      <p:sp>
        <p:nvSpPr>
          <p:cNvPr id="8" name="TextBox 7"/>
          <p:cNvSpPr txBox="1"/>
          <p:nvPr/>
        </p:nvSpPr>
        <p:spPr>
          <a:xfrm>
            <a:off x="4878512" y="1600200"/>
            <a:ext cx="3732088" cy="2708434"/>
          </a:xfrm>
          <a:prstGeom prst="rect">
            <a:avLst/>
          </a:prstGeom>
          <a:noFill/>
        </p:spPr>
        <p:txBody>
          <a:bodyPr wrap="square" rtlCol="0">
            <a:spAutoFit/>
          </a:bodyPr>
          <a:lstStyle/>
          <a:p>
            <a:pPr algn="ctr"/>
            <a:r>
              <a:rPr lang="en-US" sz="2600" b="1" dirty="0">
                <a:solidFill>
                  <a:srgbClr val="000099"/>
                </a:solidFill>
                <a:latin typeface="Arial" panose="020B0604020202020204" pitchFamily="34" charset="0"/>
                <a:cs typeface="Arial" panose="020B0604020202020204" pitchFamily="34" charset="0"/>
              </a:rPr>
              <a:t>Roth</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After-tax contributions</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Tax-deferred earnings</a:t>
            </a:r>
          </a:p>
          <a:p>
            <a:endParaRPr lang="en-US" sz="2400" dirty="0">
              <a:solidFill>
                <a:srgbClr val="000099"/>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400" dirty="0">
                <a:solidFill>
                  <a:srgbClr val="000099"/>
                </a:solidFill>
                <a:latin typeface="Arial" panose="020B0604020202020204" pitchFamily="34" charset="0"/>
                <a:cs typeface="Arial" panose="020B0604020202020204" pitchFamily="34" charset="0"/>
              </a:rPr>
              <a:t>Tax-free Withdrawals*</a:t>
            </a:r>
          </a:p>
        </p:txBody>
      </p:sp>
      <p:cxnSp>
        <p:nvCxnSpPr>
          <p:cNvPr id="9" name="Straight Connector 8"/>
          <p:cNvCxnSpPr/>
          <p:nvPr/>
        </p:nvCxnSpPr>
        <p:spPr>
          <a:xfrm>
            <a:off x="4457700" y="1676400"/>
            <a:ext cx="0" cy="27084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 y="4800839"/>
            <a:ext cx="8305800" cy="584775"/>
          </a:xfrm>
          <a:prstGeom prst="rect">
            <a:avLst/>
          </a:prstGeom>
          <a:noFill/>
        </p:spPr>
        <p:txBody>
          <a:bodyPr wrap="square" rtlCol="0">
            <a:spAutoFit/>
          </a:bodyPr>
          <a:lstStyle/>
          <a:p>
            <a:r>
              <a:rPr lang="en-US" sz="1600" dirty="0">
                <a:solidFill>
                  <a:srgbClr val="000099"/>
                </a:solidFill>
                <a:latin typeface="Arial" panose="020B0604020202020204" pitchFamily="34" charset="0"/>
                <a:cs typeface="Arial" panose="020B0604020202020204" pitchFamily="34" charset="0"/>
              </a:rPr>
              <a:t>* If withdrawn after the end of the five-year period beginning with the first year for which a Roth contribution was made to the plan, and after turning 59 ½, death or disability</a:t>
            </a:r>
          </a:p>
        </p:txBody>
      </p:sp>
    </p:spTree>
    <p:extLst>
      <p:ext uri="{BB962C8B-B14F-4D97-AF65-F5344CB8AC3E}">
        <p14:creationId xmlns:p14="http://schemas.microsoft.com/office/powerpoint/2010/main" val="71999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2"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52400"/>
            <a:ext cx="4658659" cy="59737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rot="2293563">
            <a:off x="2932351" y="3112812"/>
            <a:ext cx="4009606" cy="1015663"/>
          </a:xfrm>
          <a:prstGeom prst="rect">
            <a:avLst/>
          </a:prstGeom>
          <a:noFill/>
          <a:scene3d>
            <a:camera prst="orthographicFront"/>
            <a:lightRig rig="threePt" dir="t"/>
          </a:scene3d>
          <a:sp3d contourW="12700">
            <a:contourClr>
              <a:schemeClr val="bg1">
                <a:lumMod val="50000"/>
                <a:lumOff val="50000"/>
              </a:schemeClr>
            </a:contourClr>
          </a:sp3d>
        </p:spPr>
        <p:txBody>
          <a:bodyPr wrap="square">
            <a:spAutoFit/>
          </a:bodyPr>
          <a:lstStyle/>
          <a:p>
            <a:pPr algn="ctr">
              <a:defRPr/>
            </a:pPr>
            <a:r>
              <a:rPr lang="en-US" sz="6000" dirty="0">
                <a:solidFill>
                  <a:schemeClr val="bg1">
                    <a:lumMod val="50000"/>
                  </a:schemeClr>
                </a:solidFill>
              </a:rPr>
              <a:t>Sample</a:t>
            </a:r>
          </a:p>
        </p:txBody>
      </p:sp>
    </p:spTree>
    <p:extLst>
      <p:ext uri="{BB962C8B-B14F-4D97-AF65-F5344CB8AC3E}">
        <p14:creationId xmlns:p14="http://schemas.microsoft.com/office/powerpoint/2010/main" val="1425518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8600"/>
            <a:ext cx="4572000" cy="598047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rot="2293563">
            <a:off x="2717106" y="3150470"/>
            <a:ext cx="3885031" cy="1015663"/>
          </a:xfrm>
          <a:prstGeom prst="rect">
            <a:avLst/>
          </a:prstGeom>
          <a:noFill/>
          <a:scene3d>
            <a:camera prst="orthographicFront"/>
            <a:lightRig rig="threePt" dir="t"/>
          </a:scene3d>
          <a:sp3d contourW="12700">
            <a:contourClr>
              <a:schemeClr val="bg1">
                <a:lumMod val="50000"/>
                <a:lumOff val="50000"/>
              </a:schemeClr>
            </a:contourClr>
          </a:sp3d>
        </p:spPr>
        <p:txBody>
          <a:bodyPr wrap="square">
            <a:spAutoFit/>
          </a:bodyPr>
          <a:lstStyle/>
          <a:p>
            <a:pPr algn="ctr">
              <a:defRPr/>
            </a:pPr>
            <a:r>
              <a:rPr lang="en-US" sz="6000" dirty="0">
                <a:solidFill>
                  <a:schemeClr val="bg1">
                    <a:lumMod val="50000"/>
                  </a:schemeClr>
                </a:solidFill>
              </a:rPr>
              <a:t>Sample</a:t>
            </a:r>
          </a:p>
        </p:txBody>
      </p:sp>
    </p:spTree>
    <p:extLst>
      <p:ext uri="{BB962C8B-B14F-4D97-AF65-F5344CB8AC3E}">
        <p14:creationId xmlns:p14="http://schemas.microsoft.com/office/powerpoint/2010/main" val="1927996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831669" y="101407"/>
            <a:ext cx="8305800" cy="1631216"/>
          </a:xfrm>
          <a:prstGeom prst="rect">
            <a:avLst/>
          </a:prstGeom>
          <a:noFill/>
          <a:ln w="9525">
            <a:noFill/>
            <a:miter lim="800000"/>
            <a:headEnd/>
            <a:tailEnd/>
          </a:ln>
          <a:effec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sz="2800" b="1" dirty="0">
              <a:solidFill>
                <a:srgbClr val="FFFF00"/>
              </a:solidFill>
              <a:cs typeface="Arial" panose="020B0604020202020204" pitchFamily="34" charset="0"/>
            </a:endParaRPr>
          </a:p>
          <a:p>
            <a:pPr algn="ctr">
              <a:defRPr/>
            </a:pPr>
            <a:r>
              <a:rPr lang="en-US" sz="3600" b="1" dirty="0">
                <a:solidFill>
                  <a:srgbClr val="000099"/>
                </a:solidFill>
                <a:ea typeface="+mn-ea"/>
                <a:cs typeface="Arial" panose="020B0604020202020204" pitchFamily="34" charset="0"/>
              </a:rPr>
              <a:t>FAMILY MEDICAL LEAVE ACT</a:t>
            </a:r>
          </a:p>
          <a:p>
            <a:pPr algn="ctr">
              <a:defRPr/>
            </a:pPr>
            <a:r>
              <a:rPr lang="en-US" sz="3600" b="1" dirty="0">
                <a:solidFill>
                  <a:srgbClr val="000099"/>
                </a:solidFill>
                <a:ea typeface="+mn-ea"/>
                <a:cs typeface="Arial" panose="020B0604020202020204" pitchFamily="34" charset="0"/>
              </a:rPr>
              <a:t>(FMLA) 1993</a:t>
            </a:r>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99808"/>
            <a:ext cx="3049588"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1294" y="5325290"/>
            <a:ext cx="8763000" cy="369332"/>
          </a:xfrm>
          <a:prstGeom prst="rect">
            <a:avLst/>
          </a:prstGeom>
        </p:spPr>
        <p:txBody>
          <a:bodyPr wrap="square">
            <a:spAutoFit/>
          </a:bodyPr>
          <a:lstStyle/>
          <a:p>
            <a:pPr algn="ctr"/>
            <a:r>
              <a:rPr lang="en-US" b="1" dirty="0">
                <a:solidFill>
                  <a:srgbClr val="0000FF"/>
                </a:solidFill>
                <a:hlinkClick r:id="rId4"/>
              </a:rPr>
              <a:t>http://www.kent.edu/hr/benefits/family-medical-leave-fmla</a:t>
            </a:r>
            <a:endParaRPr lang="en-US" b="1" dirty="0">
              <a:solidFill>
                <a:srgbClr val="0000FF"/>
              </a:solidFill>
            </a:endParaRPr>
          </a:p>
        </p:txBody>
      </p:sp>
    </p:spTree>
    <p:extLst>
      <p:ext uri="{BB962C8B-B14F-4D97-AF65-F5344CB8AC3E}">
        <p14:creationId xmlns:p14="http://schemas.microsoft.com/office/powerpoint/2010/main" val="7211747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Box 5"/>
          <p:cNvSpPr txBox="1">
            <a:spLocks noChangeArrowheads="1"/>
          </p:cNvSpPr>
          <p:nvPr/>
        </p:nvSpPr>
        <p:spPr bwMode="auto">
          <a:xfrm>
            <a:off x="762000" y="457200"/>
            <a:ext cx="876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200" b="1" dirty="0">
                <a:solidFill>
                  <a:srgbClr val="262673"/>
                </a:solidFill>
              </a:rPr>
              <a:t>Qualifying Reasons for FMLA Leave</a:t>
            </a:r>
          </a:p>
        </p:txBody>
      </p:sp>
      <p:sp>
        <p:nvSpPr>
          <p:cNvPr id="7" name="Content Placeholder 2"/>
          <p:cNvSpPr>
            <a:spLocks noGrp="1"/>
          </p:cNvSpPr>
          <p:nvPr>
            <p:ph sz="half" idx="4294967295"/>
          </p:nvPr>
        </p:nvSpPr>
        <p:spPr>
          <a:xfrm>
            <a:off x="783336" y="1447800"/>
            <a:ext cx="8055864" cy="2286000"/>
          </a:xfrm>
        </p:spPr>
        <p:txBody>
          <a:bodyPr>
            <a:noAutofit/>
          </a:bodyPr>
          <a:lstStyle/>
          <a:p>
            <a:pPr>
              <a:lnSpc>
                <a:spcPct val="90000"/>
              </a:lnSpc>
              <a:buFont typeface="Wingdings" pitchFamily="2" charset="2"/>
              <a:buChar char="Ø"/>
              <a:defRPr/>
            </a:pPr>
            <a:r>
              <a:rPr lang="en-US" sz="2000" b="0" dirty="0">
                <a:solidFill>
                  <a:srgbClr val="262673"/>
                </a:solidFill>
                <a:latin typeface="Arial" pitchFamily="34" charset="0"/>
                <a:ea typeface="ＭＳ Ｐゴシック" pitchFamily="34" charset="-128"/>
              </a:rPr>
              <a:t> Birth of a child and to care for the newborn child (bonding leave)</a:t>
            </a:r>
          </a:p>
          <a:p>
            <a:pPr>
              <a:lnSpc>
                <a:spcPct val="55000"/>
              </a:lnSpc>
              <a:buFont typeface="Wingdings" pitchFamily="2" charset="2"/>
              <a:buChar char="Ø"/>
              <a:defRPr/>
            </a:pPr>
            <a:endParaRPr lang="en-US" sz="2000" b="0" dirty="0">
              <a:solidFill>
                <a:srgbClr val="262673"/>
              </a:solidFill>
              <a:latin typeface="Arial" pitchFamily="34" charset="0"/>
              <a:ea typeface="ＭＳ Ｐゴシック" pitchFamily="34" charset="-128"/>
            </a:endParaRPr>
          </a:p>
          <a:p>
            <a:pPr>
              <a:lnSpc>
                <a:spcPct val="90000"/>
              </a:lnSpc>
              <a:buFont typeface="Wingdings" pitchFamily="2" charset="2"/>
              <a:buChar char="Ø"/>
              <a:defRPr/>
            </a:pPr>
            <a:r>
              <a:rPr lang="en-US" sz="2000" b="0" dirty="0">
                <a:solidFill>
                  <a:srgbClr val="262673"/>
                </a:solidFill>
                <a:latin typeface="Arial" pitchFamily="34" charset="0"/>
                <a:ea typeface="ＭＳ Ｐゴシック" pitchFamily="34" charset="-128"/>
              </a:rPr>
              <a:t> For placement with the employee of a son or daughter for adoption    or foster care</a:t>
            </a:r>
          </a:p>
          <a:p>
            <a:pPr>
              <a:lnSpc>
                <a:spcPct val="90000"/>
              </a:lnSpc>
              <a:buFont typeface="Wingdings" pitchFamily="2" charset="2"/>
              <a:buChar char="Ø"/>
              <a:defRPr/>
            </a:pPr>
            <a:r>
              <a:rPr lang="en-US" sz="2000" b="0" dirty="0">
                <a:solidFill>
                  <a:srgbClr val="262673"/>
                </a:solidFill>
                <a:latin typeface="Arial" pitchFamily="34" charset="0"/>
                <a:ea typeface="ＭＳ Ｐゴシック" pitchFamily="34" charset="-128"/>
              </a:rPr>
              <a:t> To care for family member (spouse, son, daughter, or parent of the   employee) with a serious health condition</a:t>
            </a:r>
          </a:p>
        </p:txBody>
      </p:sp>
      <p:sp>
        <p:nvSpPr>
          <p:cNvPr id="4" name="TextBox 6"/>
          <p:cNvSpPr txBox="1">
            <a:spLocks noChangeArrowheads="1"/>
          </p:cNvSpPr>
          <p:nvPr/>
        </p:nvSpPr>
        <p:spPr bwMode="auto">
          <a:xfrm>
            <a:off x="783336" y="3429000"/>
            <a:ext cx="77343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90000"/>
              </a:lnSpc>
              <a:buFont typeface="Wingdings" pitchFamily="2" charset="2"/>
              <a:buChar char="Ø"/>
            </a:pPr>
            <a:r>
              <a:rPr lang="en-US" altLang="en-US" sz="2000" dirty="0">
                <a:solidFill>
                  <a:srgbClr val="262673"/>
                </a:solidFill>
                <a:cs typeface="Arial" panose="020B0604020202020204" pitchFamily="34" charset="0"/>
              </a:rPr>
              <a:t>Incapacity due to employee</a:t>
            </a:r>
            <a:r>
              <a:rPr lang="ja-JP" altLang="en-US" sz="2000" dirty="0">
                <a:solidFill>
                  <a:srgbClr val="262673"/>
                </a:solidFill>
                <a:cs typeface="Arial" panose="020B0604020202020204" pitchFamily="34" charset="0"/>
              </a:rPr>
              <a:t>’</a:t>
            </a:r>
            <a:r>
              <a:rPr lang="en-US" altLang="ja-JP" sz="2000" dirty="0">
                <a:solidFill>
                  <a:srgbClr val="262673"/>
                </a:solidFill>
                <a:cs typeface="Arial" panose="020B0604020202020204" pitchFamily="34" charset="0"/>
              </a:rPr>
              <a:t>s pregnancy, prenatal care, or childbirth</a:t>
            </a:r>
          </a:p>
          <a:p>
            <a:pPr>
              <a:lnSpc>
                <a:spcPct val="90000"/>
              </a:lnSpc>
              <a:buFont typeface="Wingdings" pitchFamily="2" charset="2"/>
              <a:buChar char="Ø"/>
            </a:pPr>
            <a:endParaRPr lang="en-US" altLang="en-US" sz="2000" dirty="0">
              <a:solidFill>
                <a:srgbClr val="262673"/>
              </a:solidFill>
              <a:cs typeface="Arial" panose="020B0604020202020204" pitchFamily="34" charset="0"/>
            </a:endParaRPr>
          </a:p>
          <a:p>
            <a:pPr>
              <a:lnSpc>
                <a:spcPct val="90000"/>
              </a:lnSpc>
              <a:buFont typeface="Wingdings" pitchFamily="2" charset="2"/>
              <a:buChar char="Ø"/>
            </a:pPr>
            <a:r>
              <a:rPr lang="en-US" altLang="en-US" sz="2000" dirty="0">
                <a:solidFill>
                  <a:srgbClr val="262673"/>
                </a:solidFill>
                <a:cs typeface="Arial" panose="020B0604020202020204" pitchFamily="34" charset="0"/>
              </a:rPr>
              <a:t>Employee</a:t>
            </a:r>
            <a:r>
              <a:rPr lang="ja-JP" altLang="en-US" sz="2000" dirty="0">
                <a:solidFill>
                  <a:srgbClr val="262673"/>
                </a:solidFill>
                <a:cs typeface="Arial" panose="020B0604020202020204" pitchFamily="34" charset="0"/>
              </a:rPr>
              <a:t>’</a:t>
            </a:r>
            <a:r>
              <a:rPr lang="en-US" altLang="ja-JP" sz="2000" dirty="0">
                <a:solidFill>
                  <a:srgbClr val="262673"/>
                </a:solidFill>
                <a:cs typeface="Arial" panose="020B0604020202020204" pitchFamily="34" charset="0"/>
              </a:rPr>
              <a:t>s serious health condition that renders employee unable to perform essential function of his or her position</a:t>
            </a:r>
          </a:p>
          <a:p>
            <a:pPr>
              <a:lnSpc>
                <a:spcPct val="90000"/>
              </a:lnSpc>
              <a:buFont typeface="Wingdings" pitchFamily="2" charset="2"/>
              <a:buChar char="Ø"/>
            </a:pPr>
            <a:endParaRPr lang="en-US" altLang="en-US" sz="2000" dirty="0">
              <a:solidFill>
                <a:srgbClr val="262673"/>
              </a:solidFill>
              <a:cs typeface="Arial" panose="020B0604020202020204" pitchFamily="34" charset="0"/>
            </a:endParaRPr>
          </a:p>
          <a:p>
            <a:pPr>
              <a:lnSpc>
                <a:spcPct val="90000"/>
              </a:lnSpc>
              <a:buFont typeface="Wingdings" pitchFamily="2" charset="2"/>
              <a:buChar char="Ø"/>
            </a:pPr>
            <a:r>
              <a:rPr lang="en-US" altLang="en-US" sz="2000" dirty="0">
                <a:solidFill>
                  <a:srgbClr val="262673"/>
                </a:solidFill>
                <a:cs typeface="Arial" panose="020B0604020202020204" pitchFamily="34" charset="0"/>
              </a:rPr>
              <a:t>Military Family Leave – Qualifying Exigency</a:t>
            </a:r>
          </a:p>
          <a:p>
            <a:pPr>
              <a:lnSpc>
                <a:spcPct val="90000"/>
              </a:lnSpc>
              <a:buFont typeface="Wingdings" pitchFamily="2" charset="2"/>
              <a:buChar char="Ø"/>
            </a:pPr>
            <a:endParaRPr lang="en-US" altLang="en-US" sz="2000" dirty="0">
              <a:solidFill>
                <a:srgbClr val="262673"/>
              </a:solidFill>
              <a:cs typeface="Arial" panose="020B0604020202020204" pitchFamily="34" charset="0"/>
            </a:endParaRPr>
          </a:p>
          <a:p>
            <a:pPr>
              <a:lnSpc>
                <a:spcPct val="90000"/>
              </a:lnSpc>
              <a:buFont typeface="Wingdings" pitchFamily="2" charset="2"/>
              <a:buChar char="Ø"/>
            </a:pPr>
            <a:r>
              <a:rPr lang="en-US" altLang="en-US" sz="2000" dirty="0">
                <a:solidFill>
                  <a:srgbClr val="262673"/>
                </a:solidFill>
                <a:cs typeface="Arial" panose="020B0604020202020204" pitchFamily="34" charset="0"/>
              </a:rPr>
              <a:t>Military Leave – Care for a Covered Service Member</a:t>
            </a:r>
          </a:p>
          <a:p>
            <a:pPr>
              <a:lnSpc>
                <a:spcPct val="90000"/>
              </a:lnSpc>
              <a:buFont typeface="Wingdings" pitchFamily="2" charset="2"/>
              <a:buChar char="Ø"/>
            </a:pPr>
            <a:endParaRPr lang="en-US" altLang="en-US" sz="2000" dirty="0">
              <a:solidFill>
                <a:srgbClr val="262673"/>
              </a:solidFill>
              <a:cs typeface="Arial" panose="020B0604020202020204" pitchFamily="34" charset="0"/>
            </a:endParaRPr>
          </a:p>
        </p:txBody>
      </p:sp>
    </p:spTree>
    <p:extLst>
      <p:ext uri="{BB962C8B-B14F-4D97-AF65-F5344CB8AC3E}">
        <p14:creationId xmlns:p14="http://schemas.microsoft.com/office/powerpoint/2010/main" val="290308434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384101"/>
            <a:ext cx="74676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Medical Plan Options</a:t>
            </a:r>
          </a:p>
        </p:txBody>
      </p:sp>
      <p:graphicFrame>
        <p:nvGraphicFramePr>
          <p:cNvPr id="5" name="Group 152"/>
          <p:cNvGraphicFramePr>
            <a:graphicFrameLocks noGrp="1"/>
          </p:cNvGraphicFramePr>
          <p:nvPr>
            <p:extLst>
              <p:ext uri="{D42A27DB-BD31-4B8C-83A1-F6EECF244321}">
                <p14:modId xmlns:p14="http://schemas.microsoft.com/office/powerpoint/2010/main" val="2956389712"/>
              </p:ext>
            </p:extLst>
          </p:nvPr>
        </p:nvGraphicFramePr>
        <p:xfrm>
          <a:off x="457200" y="1447800"/>
          <a:ext cx="8153400" cy="4418223"/>
        </p:xfrm>
        <a:graphic>
          <a:graphicData uri="http://schemas.openxmlformats.org/drawingml/2006/table">
            <a:tbl>
              <a:tblPr/>
              <a:tblGrid>
                <a:gridCol w="3290932">
                  <a:extLst>
                    <a:ext uri="{9D8B030D-6E8A-4147-A177-3AD203B41FA5}">
                      <a16:colId xmlns:a16="http://schemas.microsoft.com/office/drawing/2014/main" val="20000"/>
                    </a:ext>
                  </a:extLst>
                </a:gridCol>
                <a:gridCol w="2271668">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9507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anose="020B0604020202020204" pitchFamily="34" charset="0"/>
                          <a:ea typeface="ＭＳ Ｐゴシック" pitchFamily="34" charset="-128"/>
                          <a:cs typeface="Arial" panose="020B0604020202020204" pitchFamily="34" charset="0"/>
                        </a:rPr>
                        <a:t>TRADITIONAL MEDICAL PLANS</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pitchFamily="34" charset="0"/>
                          <a:ea typeface="ＭＳ Ｐゴシック" pitchFamily="34" charset="-128"/>
                          <a:cs typeface="Arial" panose="020B0604020202020204" pitchFamily="34" charset="0"/>
                        </a:rPr>
                        <a:t>90/70 PPO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34" charset="0"/>
                          <a:ea typeface="ＭＳ Ｐゴシック" pitchFamily="34" charset="-128"/>
                          <a:cs typeface="Arial" panose="020B0604020202020204" pitchFamily="34" charset="0"/>
                        </a:rPr>
                        <a:t>(Medical Mutual &amp; Anthem)</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pitchFamily="34" charset="0"/>
                          <a:ea typeface="ＭＳ Ｐゴシック" pitchFamily="34" charset="-128"/>
                          <a:cs typeface="Arial" panose="020B0604020202020204" pitchFamily="34" charset="0"/>
                        </a:rPr>
                        <a:t>80/60 PPO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34" charset="0"/>
                          <a:ea typeface="ＭＳ Ｐゴシック" pitchFamily="34" charset="-128"/>
                          <a:cs typeface="Arial" panose="020B0604020202020204" pitchFamily="34" charset="0"/>
                        </a:rPr>
                        <a:t>(Medical Mutual &amp; Anthem)</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val="10000"/>
                  </a:ext>
                </a:extLst>
              </a:tr>
              <a:tr h="7356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Deductible</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$250/single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$500/family</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$350/single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$700/family</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142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Co-insurance (after deductible)</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90%/70%</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80%/60%</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2483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Annual </a:t>
                      </a:r>
                      <a:r>
                        <a:rPr lang="en-US" sz="1800" kern="1200" dirty="0" err="1">
                          <a:solidFill>
                            <a:srgbClr val="262673"/>
                          </a:solidFill>
                          <a:latin typeface="Arial" pitchFamily="34" charset="0"/>
                          <a:ea typeface="ＭＳ Ｐゴシック" pitchFamily="34" charset="-128"/>
                          <a:cs typeface="Arial" panose="020B0604020202020204" pitchFamily="34" charset="0"/>
                        </a:rPr>
                        <a:t>Out-Of</a:t>
                      </a:r>
                      <a:r>
                        <a:rPr lang="en-US" sz="1800" kern="1200" dirty="0">
                          <a:solidFill>
                            <a:srgbClr val="262673"/>
                          </a:solidFill>
                          <a:latin typeface="Arial" pitchFamily="34" charset="0"/>
                          <a:ea typeface="ＭＳ Ｐゴシック" pitchFamily="34" charset="-128"/>
                          <a:cs typeface="Arial" panose="020B0604020202020204" pitchFamily="34" charset="0"/>
                        </a:rPr>
                        <a:t> Pocket Max.</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(Excluding deductibles)</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$750/$1,500</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$900/$1,800</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7691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Office Co-pay</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$15 – PCP/MH </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$30 - Specialist</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$15 – PCP/MH</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Arial" panose="020B0604020202020204" pitchFamily="34" charset="0"/>
                        </a:rPr>
                        <a:t>$30 - Specialist</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9733" name="TextBox 3"/>
          <p:cNvSpPr txBox="1">
            <a:spLocks noChangeArrowheads="1"/>
          </p:cNvSpPr>
          <p:nvPr/>
        </p:nvSpPr>
        <p:spPr bwMode="auto">
          <a:xfrm>
            <a:off x="152400" y="5854300"/>
            <a:ext cx="815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200" b="1" dirty="0">
                <a:solidFill>
                  <a:srgbClr val="262673"/>
                </a:solidFill>
              </a:rPr>
              <a:t>*PCP = Primary Care Physician</a:t>
            </a:r>
          </a:p>
          <a:p>
            <a:r>
              <a:rPr lang="en-US" altLang="en-US" sz="1200" b="1" dirty="0">
                <a:solidFill>
                  <a:srgbClr val="262673"/>
                </a:solidFill>
              </a:rPr>
              <a:t>*MH = Mental Health Provider</a:t>
            </a:r>
          </a:p>
        </p:txBody>
      </p:sp>
      <p:pic>
        <p:nvPicPr>
          <p:cNvPr id="2" name="Picture 1"/>
          <p:cNvPicPr>
            <a:picLocks noChangeAspect="1"/>
          </p:cNvPicPr>
          <p:nvPr/>
        </p:nvPicPr>
        <p:blipFill>
          <a:blip r:embed="rId3"/>
          <a:stretch>
            <a:fillRect/>
          </a:stretch>
        </p:blipFill>
        <p:spPr>
          <a:xfrm>
            <a:off x="4800600" y="785970"/>
            <a:ext cx="2066925" cy="494113"/>
          </a:xfrm>
          <a:prstGeom prst="rect">
            <a:avLst/>
          </a:prstGeom>
        </p:spPr>
      </p:pic>
      <p:pic>
        <p:nvPicPr>
          <p:cNvPr id="4" name="Picture 3"/>
          <p:cNvPicPr>
            <a:picLocks noChangeAspect="1"/>
          </p:cNvPicPr>
          <p:nvPr/>
        </p:nvPicPr>
        <p:blipFill>
          <a:blip r:embed="rId4"/>
          <a:stretch>
            <a:fillRect/>
          </a:stretch>
        </p:blipFill>
        <p:spPr>
          <a:xfrm>
            <a:off x="2104292" y="814988"/>
            <a:ext cx="2124808" cy="483896"/>
          </a:xfrm>
          <a:prstGeom prst="rect">
            <a:avLst/>
          </a:prstGeom>
        </p:spPr>
      </p:pic>
    </p:spTree>
    <p:extLst>
      <p:ext uri="{BB962C8B-B14F-4D97-AF65-F5344CB8AC3E}">
        <p14:creationId xmlns:p14="http://schemas.microsoft.com/office/powerpoint/2010/main" val="326739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4388" y="304800"/>
            <a:ext cx="7696200" cy="369332"/>
          </a:xfrm>
          <a:prstGeom prst="rect">
            <a:avLst/>
          </a:prstGeom>
          <a:noFill/>
        </p:spPr>
        <p:txBody>
          <a:bodyPr>
            <a:spAutoFit/>
          </a:bodyPr>
          <a:lstStyle/>
          <a:p>
            <a:pPr algn="ctr">
              <a:defRPr/>
            </a:pPr>
            <a:r>
              <a:rPr lang="en-US" b="1" dirty="0">
                <a:solidFill>
                  <a:srgbClr val="262673"/>
                </a:solidFill>
                <a:latin typeface="Arial" pitchFamily="34" charset="0"/>
                <a:ea typeface="ＭＳ Ｐゴシック" pitchFamily="34" charset="-128"/>
              </a:rPr>
              <a:t>Prescription Drug Coverage</a:t>
            </a:r>
          </a:p>
        </p:txBody>
      </p:sp>
      <p:pic>
        <p:nvPicPr>
          <p:cNvPr id="31750" name="Picture 10" descr="C:\Program Files\Microsoft Office\MEDIA\CAGCAT10\j0199755.wmf"/>
          <p:cNvPicPr>
            <a:picLocks noChangeAspect="1" noChangeArrowheads="1"/>
          </p:cNvPicPr>
          <p:nvPr/>
        </p:nvPicPr>
        <p:blipFill>
          <a:blip r:embed="rId3" cstate="print">
            <a:lum bright="90000" contrast="-82000"/>
            <a:extLst>
              <a:ext uri="{28A0092B-C50C-407E-A947-70E740481C1C}">
                <a14:useLocalDpi xmlns:a14="http://schemas.microsoft.com/office/drawing/2010/main" val="0"/>
              </a:ext>
            </a:extLst>
          </a:blip>
          <a:srcRect/>
          <a:stretch>
            <a:fillRect/>
          </a:stretch>
        </p:blipFill>
        <p:spPr bwMode="auto">
          <a:xfrm>
            <a:off x="6934200" y="4876800"/>
            <a:ext cx="1576388"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Box 7"/>
          <p:cNvSpPr txBox="1">
            <a:spLocks noChangeArrowheads="1"/>
          </p:cNvSpPr>
          <p:nvPr/>
        </p:nvSpPr>
        <p:spPr bwMode="auto">
          <a:xfrm>
            <a:off x="1295400" y="1086336"/>
            <a:ext cx="7390828"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buFont typeface="Wingdings" pitchFamily="2" charset="2"/>
              <a:buChar char="Ø"/>
            </a:pPr>
            <a:r>
              <a:rPr lang="en-US" altLang="en-US" sz="2000" dirty="0">
                <a:solidFill>
                  <a:srgbClr val="262673"/>
                </a:solidFill>
                <a:cs typeface="Arial" panose="020B0604020202020204" pitchFamily="34" charset="0"/>
              </a:rPr>
              <a:t>Coverage is with CVS Caremark, Inc. – separate ID card</a:t>
            </a:r>
          </a:p>
          <a:p>
            <a:pPr eaLnBrk="1" hangingPunct="1">
              <a:lnSpc>
                <a:spcPct val="150000"/>
              </a:lnSpc>
              <a:buFont typeface="Wingdings" pitchFamily="2" charset="2"/>
              <a:buChar char="Ø"/>
            </a:pPr>
            <a:r>
              <a:rPr lang="en-US" altLang="en-US" sz="2000" dirty="0">
                <a:solidFill>
                  <a:srgbClr val="262673"/>
                </a:solidFill>
                <a:cs typeface="Arial" panose="020B0604020202020204" pitchFamily="34" charset="0"/>
              </a:rPr>
              <a:t>Provided with all plans </a:t>
            </a:r>
          </a:p>
          <a:p>
            <a:pPr eaLnBrk="1" hangingPunct="1">
              <a:lnSpc>
                <a:spcPct val="150000"/>
              </a:lnSpc>
              <a:buFont typeface="Wingdings" pitchFamily="2" charset="2"/>
              <a:buChar char="Ø"/>
            </a:pPr>
            <a:r>
              <a:rPr lang="en-US" altLang="en-US" sz="2000" dirty="0">
                <a:solidFill>
                  <a:srgbClr val="262673"/>
                </a:solidFill>
                <a:cs typeface="Arial" panose="020B0604020202020204" pitchFamily="34" charset="0"/>
              </a:rPr>
              <a:t>Retail – up to 30-day supply at local pharmacy</a:t>
            </a:r>
          </a:p>
          <a:p>
            <a:pPr eaLnBrk="1" hangingPunct="1">
              <a:spcBef>
                <a:spcPts val="1200"/>
              </a:spcBef>
              <a:buFont typeface="Wingdings" pitchFamily="2" charset="2"/>
              <a:buChar char="Ø"/>
            </a:pPr>
            <a:r>
              <a:rPr lang="en-US" altLang="en-US" sz="2000" dirty="0">
                <a:solidFill>
                  <a:srgbClr val="262673"/>
                </a:solidFill>
                <a:cs typeface="Arial" panose="020B0604020202020204" pitchFamily="34" charset="0"/>
              </a:rPr>
              <a:t>Mail service – up to 90-day supply through mail service pharmacy OR you can pick up mail order prescriptions at CVS!   (**required for maintenance drugs after initial prescription and 2 retail refills)</a:t>
            </a:r>
          </a:p>
          <a:p>
            <a:pPr eaLnBrk="1" hangingPunct="1">
              <a:spcBef>
                <a:spcPts val="1200"/>
              </a:spcBef>
              <a:buFont typeface="Wingdings" pitchFamily="2" charset="2"/>
              <a:buChar char="Ø"/>
            </a:pPr>
            <a:r>
              <a:rPr lang="en-US" altLang="en-US" sz="2000" dirty="0">
                <a:solidFill>
                  <a:srgbClr val="262673"/>
                </a:solidFill>
                <a:cs typeface="Arial" panose="020B0604020202020204" pitchFamily="34" charset="0"/>
              </a:rPr>
              <a:t>Co-insurance is 10% for generic prescriptions and 20% for brand name prescriptions 40% for brand name when a generic is available.</a:t>
            </a:r>
          </a:p>
          <a:p>
            <a:pPr eaLnBrk="1" hangingPunct="1">
              <a:spcBef>
                <a:spcPts val="1200"/>
              </a:spcBef>
              <a:buFont typeface="Wingdings" pitchFamily="2" charset="2"/>
              <a:buChar char="Ø"/>
            </a:pPr>
            <a:r>
              <a:rPr lang="en-US" altLang="en-US" sz="2000" dirty="0">
                <a:solidFill>
                  <a:srgbClr val="262673"/>
                </a:solidFill>
                <a:cs typeface="Arial" panose="020B0604020202020204" pitchFamily="34" charset="0"/>
              </a:rPr>
              <a:t> $60 maximum per prescription EXCEPT when a brand name drug is purchased and there is a generic available, the maximum will be $100 unless the physician indicates </a:t>
            </a:r>
            <a:r>
              <a:rPr lang="ja-JP" altLang="en-US" sz="2000" b="1" dirty="0">
                <a:solidFill>
                  <a:srgbClr val="FF0000"/>
                </a:solidFill>
                <a:cs typeface="Arial" panose="020B0604020202020204" pitchFamily="34" charset="0"/>
              </a:rPr>
              <a:t>“</a:t>
            </a:r>
            <a:r>
              <a:rPr lang="en-US" altLang="ja-JP" sz="2000" b="1" dirty="0">
                <a:solidFill>
                  <a:srgbClr val="FF0000"/>
                </a:solidFill>
                <a:cs typeface="Arial" panose="020B0604020202020204" pitchFamily="34" charset="0"/>
              </a:rPr>
              <a:t>DAW</a:t>
            </a:r>
            <a:r>
              <a:rPr lang="ja-JP" altLang="en-US" sz="2000" b="1" dirty="0">
                <a:solidFill>
                  <a:srgbClr val="FF0000"/>
                </a:solidFill>
                <a:cs typeface="Arial" panose="020B0604020202020204" pitchFamily="34" charset="0"/>
              </a:rPr>
              <a:t>”</a:t>
            </a:r>
            <a:r>
              <a:rPr lang="en-US" altLang="ja-JP" sz="2000" b="1" dirty="0">
                <a:solidFill>
                  <a:srgbClr val="FF0000"/>
                </a:solidFill>
                <a:cs typeface="Arial" panose="020B0604020202020204" pitchFamily="34" charset="0"/>
              </a:rPr>
              <a:t> – dispense as written</a:t>
            </a:r>
            <a:r>
              <a:rPr lang="en-US" altLang="ja-JP" sz="2000" dirty="0">
                <a:solidFill>
                  <a:srgbClr val="262673"/>
                </a:solidFill>
                <a:cs typeface="Arial" panose="020B0604020202020204" pitchFamily="34" charset="0"/>
              </a:rPr>
              <a:t>.</a:t>
            </a:r>
            <a:endParaRPr lang="en-US" altLang="en-US" sz="2000" dirty="0">
              <a:solidFill>
                <a:srgbClr val="262673"/>
              </a:solidFill>
              <a:cs typeface="Arial" panose="020B0604020202020204" pitchFamily="34" charset="0"/>
            </a:endParaRPr>
          </a:p>
        </p:txBody>
      </p:sp>
      <p:pic>
        <p:nvPicPr>
          <p:cNvPr id="8" name="Picture 7" descr="Caremark logo"/>
          <p:cNvPicPr/>
          <p:nvPr/>
        </p:nvPicPr>
        <p:blipFill>
          <a:blip r:embed="rId4">
            <a:extLst>
              <a:ext uri="{28A0092B-C50C-407E-A947-70E740481C1C}">
                <a14:useLocalDpi xmlns:a14="http://schemas.microsoft.com/office/drawing/2010/main" val="0"/>
              </a:ext>
            </a:extLst>
          </a:blip>
          <a:srcRect/>
          <a:stretch>
            <a:fillRect/>
          </a:stretch>
        </p:blipFill>
        <p:spPr bwMode="auto">
          <a:xfrm>
            <a:off x="3883025" y="638076"/>
            <a:ext cx="1558925" cy="450215"/>
          </a:xfrm>
          <a:prstGeom prst="rect">
            <a:avLst/>
          </a:prstGeom>
          <a:noFill/>
          <a:ln>
            <a:noFill/>
          </a:ln>
        </p:spPr>
      </p:pic>
    </p:spTree>
    <p:extLst>
      <p:ext uri="{BB962C8B-B14F-4D97-AF65-F5344CB8AC3E}">
        <p14:creationId xmlns:p14="http://schemas.microsoft.com/office/powerpoint/2010/main" val="247482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idx="4294967295"/>
          </p:nvPr>
        </p:nvSpPr>
        <p:spPr>
          <a:xfrm>
            <a:off x="152400" y="768964"/>
            <a:ext cx="8846703" cy="369332"/>
          </a:xfrm>
          <a:prstGeom prst="rect">
            <a:avLst/>
          </a:prstGeom>
        </p:spPr>
        <p:txBody>
          <a:bodyPr wrap="square">
            <a:spAutoFit/>
          </a:bodyPr>
          <a:lstStyle/>
          <a:p>
            <a:pPr algn="ctr">
              <a:lnSpc>
                <a:spcPct val="90000"/>
              </a:lnSpc>
              <a:spcBef>
                <a:spcPct val="20000"/>
              </a:spcBef>
              <a:defRPr/>
            </a:pPr>
            <a:r>
              <a:rPr lang="en-US" sz="2000" b="1" dirty="0">
                <a:solidFill>
                  <a:srgbClr val="000099"/>
                </a:solidFill>
                <a:latin typeface="Arial" panose="020B0604020202020204" pitchFamily="34" charset="0"/>
                <a:ea typeface="+mn-ea"/>
                <a:cs typeface="Arial" panose="020B0604020202020204" pitchFamily="34" charset="0"/>
              </a:rPr>
              <a:t>Employee Wellness</a:t>
            </a:r>
          </a:p>
        </p:txBody>
      </p:sp>
      <p:sp>
        <p:nvSpPr>
          <p:cNvPr id="24579" name="Rectangle 3"/>
          <p:cNvSpPr>
            <a:spLocks noGrp="1" noChangeArrowheads="1"/>
          </p:cNvSpPr>
          <p:nvPr>
            <p:ph type="body" idx="4294967295"/>
          </p:nvPr>
        </p:nvSpPr>
        <p:spPr bwMode="auto">
          <a:xfrm>
            <a:off x="3933535" y="1295401"/>
            <a:ext cx="4533131" cy="3200400"/>
          </a:xfrm>
          <a:extLst/>
        </p:spPr>
        <p:txBody>
          <a:bodyPr wrap="square" lIns="91440" tIns="45720" rIns="91440" bIns="45720" numCol="1" anchor="t" anchorCtr="0" compatLnSpc="1">
            <a:prstTxWarp prst="textNoShape">
              <a:avLst/>
            </a:prstTxWarp>
            <a:normAutofit/>
          </a:bodyPr>
          <a:lstStyle/>
          <a:p>
            <a:pPr marL="0" indent="0" eaLnBrk="1" hangingPunct="1">
              <a:lnSpc>
                <a:spcPct val="90000"/>
              </a:lnSpc>
              <a:buNone/>
              <a:defRPr/>
            </a:pPr>
            <a:r>
              <a:rPr lang="en-US" sz="1800" b="0" dirty="0">
                <a:solidFill>
                  <a:srgbClr val="000099"/>
                </a:solidFill>
                <a:latin typeface="Arial" panose="020B0604020202020204" pitchFamily="34" charset="0"/>
                <a:cs typeface="Arial" panose="020B0604020202020204" pitchFamily="34" charset="0"/>
              </a:rPr>
              <a:t>Kent State University is committed to supporting employee health and well-being.  Throughout the year, KSU offers programs such as:</a:t>
            </a:r>
          </a:p>
          <a:p>
            <a:pPr marL="457200" indent="-342900" eaLnBrk="1" hangingPunct="1">
              <a:lnSpc>
                <a:spcPct val="90000"/>
              </a:lnSpc>
              <a:buFont typeface="Arial"/>
              <a:buChar char="•"/>
              <a:defRPr/>
            </a:pPr>
            <a:r>
              <a:rPr lang="en-US" sz="1800" b="0" dirty="0">
                <a:solidFill>
                  <a:srgbClr val="000099"/>
                </a:solidFill>
                <a:latin typeface="Arial" panose="020B0604020202020204" pitchFamily="34" charset="0"/>
                <a:cs typeface="Arial" panose="020B0604020202020204" pitchFamily="34" charset="0"/>
              </a:rPr>
              <a:t>Monthly Lunch and Learns</a:t>
            </a:r>
          </a:p>
          <a:p>
            <a:pPr marL="457200" indent="-342900" eaLnBrk="1" hangingPunct="1">
              <a:lnSpc>
                <a:spcPct val="90000"/>
              </a:lnSpc>
              <a:buFont typeface="Arial"/>
              <a:buChar char="•"/>
              <a:defRPr/>
            </a:pPr>
            <a:r>
              <a:rPr lang="en-US" sz="1800" b="0" dirty="0">
                <a:solidFill>
                  <a:srgbClr val="000099"/>
                </a:solidFill>
                <a:latin typeface="Arial" panose="020B0604020202020204" pitchFamily="34" charset="0"/>
                <a:cs typeface="Arial" panose="020B0604020202020204" pitchFamily="34" charset="0"/>
              </a:rPr>
              <a:t>Weight Watchers at Work</a:t>
            </a:r>
          </a:p>
          <a:p>
            <a:pPr marL="457200" indent="-342900" eaLnBrk="1" hangingPunct="1">
              <a:lnSpc>
                <a:spcPct val="90000"/>
              </a:lnSpc>
              <a:buFont typeface="Arial"/>
              <a:buChar char="•"/>
              <a:defRPr/>
            </a:pPr>
            <a:r>
              <a:rPr lang="en-US" sz="1800" b="0" dirty="0">
                <a:solidFill>
                  <a:srgbClr val="000099"/>
                </a:solidFill>
                <a:latin typeface="Arial" panose="020B0604020202020204" pitchFamily="34" charset="0"/>
                <a:cs typeface="Arial" panose="020B0604020202020204" pitchFamily="34" charset="0"/>
              </a:rPr>
              <a:t>Walking Challenges</a:t>
            </a:r>
          </a:p>
          <a:p>
            <a:pPr marL="457200" indent="-342900" eaLnBrk="1" hangingPunct="1">
              <a:lnSpc>
                <a:spcPct val="90000"/>
              </a:lnSpc>
              <a:buFont typeface="Arial"/>
              <a:buChar char="•"/>
              <a:defRPr/>
            </a:pPr>
            <a:r>
              <a:rPr lang="en-US" sz="1800" b="0" dirty="0">
                <a:solidFill>
                  <a:srgbClr val="000099"/>
                </a:solidFill>
                <a:latin typeface="Arial" panose="020B0604020202020204" pitchFamily="34" charset="0"/>
                <a:cs typeface="Arial" panose="020B0604020202020204" pitchFamily="34" charset="0"/>
              </a:rPr>
              <a:t>Group Exercise Classes</a:t>
            </a:r>
          </a:p>
          <a:p>
            <a:pPr marL="457200" indent="-342900" eaLnBrk="1" hangingPunct="1">
              <a:lnSpc>
                <a:spcPct val="90000"/>
              </a:lnSpc>
              <a:buFont typeface="Arial"/>
              <a:buChar char="•"/>
              <a:defRPr/>
            </a:pPr>
            <a:r>
              <a:rPr lang="en-US" sz="1800" b="0" dirty="0">
                <a:solidFill>
                  <a:srgbClr val="000099"/>
                </a:solidFill>
                <a:latin typeface="Arial" panose="020B0604020202020204" pitchFamily="34" charset="0"/>
                <a:cs typeface="Arial" panose="020B0604020202020204" pitchFamily="34" charset="0"/>
              </a:rPr>
              <a:t>Health Screening/Health Risk Assessment</a:t>
            </a:r>
          </a:p>
        </p:txBody>
      </p:sp>
      <p:pic>
        <p:nvPicPr>
          <p:cNvPr id="24580"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20091400">
            <a:off x="560677" y="1311573"/>
            <a:ext cx="2964582" cy="184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2"/>
          <p:cNvSpPr txBox="1">
            <a:spLocks noChangeArrowheads="1"/>
          </p:cNvSpPr>
          <p:nvPr/>
        </p:nvSpPr>
        <p:spPr bwMode="auto">
          <a:xfrm>
            <a:off x="634688" y="4495800"/>
            <a:ext cx="8382000"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t>To view the calendar, please visit </a:t>
            </a: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hlinkClick r:id="rId4"/>
              </a:rPr>
              <a:t>http://www.kent.edu/hr/benefits/wellness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hlinkClick r:id="rId4"/>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hlinkClick r:id="rId4"/>
              </a:rPr>
              <a:t>To view the Rewards program, please visit http://www.kent.edu/hr/benefits/wellness-rewards </a:t>
            </a:r>
            <a:endPar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ED7D31"/>
              </a:solidFill>
              <a:effectLst/>
              <a:uLnTx/>
              <a:uFillTx/>
              <a:latin typeface="Arial" pitchFamily="34" charset="0"/>
              <a:ea typeface="ＭＳ Ｐゴシック" pitchFamily="34"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t>For more information, contact </a:t>
            </a:r>
            <a:r>
              <a:rPr kumimoji="0" lang="en-US" altLang="en-US" sz="1800" b="1"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t>Kim </a:t>
            </a:r>
            <a:r>
              <a:rPr kumimoji="0" lang="en-US" altLang="en-US" sz="1800" b="1" i="0" u="none" strike="noStrike" kern="1200" cap="none" spc="0" normalizeH="0" baseline="0" noProof="0" dirty="0" err="1">
                <a:ln>
                  <a:noFill/>
                </a:ln>
                <a:solidFill>
                  <a:srgbClr val="000099"/>
                </a:solidFill>
                <a:effectLst/>
                <a:uLnTx/>
                <a:uFillTx/>
                <a:latin typeface="Arial" pitchFamily="34" charset="0"/>
                <a:ea typeface="ＭＳ Ｐゴシック" pitchFamily="34" charset="-128"/>
                <a:cs typeface="Arial" panose="020B0604020202020204" pitchFamily="34" charset="0"/>
              </a:rPr>
              <a:t>Hauge</a:t>
            </a:r>
            <a:r>
              <a:rPr kumimoji="0" lang="en-US" altLang="en-US" sz="1800" b="0" i="0" u="none" strike="noStrike" kern="1200" cap="none" spc="0" normalizeH="0" baseline="0" noProof="0" dirty="0" err="1">
                <a:ln>
                  <a:noFill/>
                </a:ln>
                <a:solidFill>
                  <a:srgbClr val="000099"/>
                </a:solidFill>
                <a:effectLst/>
                <a:uLnTx/>
                <a:uFillTx/>
                <a:latin typeface="Arial" pitchFamily="34" charset="0"/>
                <a:ea typeface="ＭＳ Ｐゴシック" pitchFamily="34" charset="-128"/>
                <a:cs typeface="Arial" panose="020B0604020202020204" pitchFamily="34" charset="0"/>
              </a:rPr>
              <a:t>,</a:t>
            </a: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t> Director, Employee Wellness at </a:t>
            </a:r>
            <a:b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b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rPr>
              <a:t>330-672-7505 or via email at </a:t>
            </a:r>
            <a:r>
              <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hlinkClick r:id="rId5"/>
              </a:rPr>
              <a:t>wellness@kent.edu.</a:t>
            </a:r>
            <a:endPar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itchFamily="34" charset="0"/>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1063210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Users\Samantha\AppData\Local\Microsoft\Windows\Temporary Internet Files\Content.IE5\FCEG3D63\MP900403142[1].jpg"/>
          <p:cNvPicPr>
            <a:picLocks noChangeAspect="1" noChangeArrowheads="1"/>
          </p:cNvPicPr>
          <p:nvPr/>
        </p:nvPicPr>
        <p:blipFill>
          <a:blip r:embed="rId3" cstate="print">
            <a:clrChange>
              <a:clrFrom>
                <a:srgbClr val="FBF9FC"/>
              </a:clrFrom>
              <a:clrTo>
                <a:srgbClr val="FBF9FC">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19363" y="2667000"/>
            <a:ext cx="42576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38200" y="381000"/>
            <a:ext cx="7620000" cy="400110"/>
          </a:xfrm>
          <a:prstGeom prst="rect">
            <a:avLst/>
          </a:prstGeom>
          <a:noFill/>
        </p:spPr>
        <p:txBody>
          <a:bodyPr>
            <a:spAutoFit/>
          </a:bodyPr>
          <a:lstStyle/>
          <a:p>
            <a:pPr algn="ctr">
              <a:defRPr/>
            </a:pPr>
            <a:r>
              <a:rPr lang="en-US" sz="2000" b="1" dirty="0">
                <a:solidFill>
                  <a:srgbClr val="262673"/>
                </a:solidFill>
                <a:latin typeface="Arial" pitchFamily="34" charset="0"/>
                <a:ea typeface="ＭＳ Ｐゴシック" pitchFamily="34" charset="-128"/>
              </a:rPr>
              <a:t>EyeMed Vision Care</a:t>
            </a:r>
          </a:p>
        </p:txBody>
      </p:sp>
      <p:graphicFrame>
        <p:nvGraphicFramePr>
          <p:cNvPr id="5" name="Table 4"/>
          <p:cNvGraphicFramePr>
            <a:graphicFrameLocks noGrp="1"/>
          </p:cNvGraphicFramePr>
          <p:nvPr>
            <p:extLst>
              <p:ext uri="{D42A27DB-BD31-4B8C-83A1-F6EECF244321}">
                <p14:modId xmlns:p14="http://schemas.microsoft.com/office/powerpoint/2010/main" val="957793290"/>
              </p:ext>
            </p:extLst>
          </p:nvPr>
        </p:nvGraphicFramePr>
        <p:xfrm>
          <a:off x="548481" y="1981200"/>
          <a:ext cx="8199438" cy="3888683"/>
        </p:xfrm>
        <a:graphic>
          <a:graphicData uri="http://schemas.openxmlformats.org/drawingml/2006/table">
            <a:tbl>
              <a:tblPr firstRow="1" bandRow="1">
                <a:tableStyleId>{5C22544A-7EE6-4342-B048-85BDC9FD1C3A}</a:tableStyleId>
              </a:tblPr>
              <a:tblGrid>
                <a:gridCol w="3703637">
                  <a:extLst>
                    <a:ext uri="{9D8B030D-6E8A-4147-A177-3AD203B41FA5}">
                      <a16:colId xmlns:a16="http://schemas.microsoft.com/office/drawing/2014/main" val="20000"/>
                    </a:ext>
                  </a:extLst>
                </a:gridCol>
                <a:gridCol w="2303729">
                  <a:extLst>
                    <a:ext uri="{9D8B030D-6E8A-4147-A177-3AD203B41FA5}">
                      <a16:colId xmlns:a16="http://schemas.microsoft.com/office/drawing/2014/main" val="20001"/>
                    </a:ext>
                  </a:extLst>
                </a:gridCol>
                <a:gridCol w="2192072">
                  <a:extLst>
                    <a:ext uri="{9D8B030D-6E8A-4147-A177-3AD203B41FA5}">
                      <a16:colId xmlns:a16="http://schemas.microsoft.com/office/drawing/2014/main" val="20002"/>
                    </a:ext>
                  </a:extLst>
                </a:gridCol>
              </a:tblGrid>
              <a:tr h="533400">
                <a:tc>
                  <a:txBody>
                    <a:bodyPr/>
                    <a:lstStyle/>
                    <a:p>
                      <a:pPr algn="ctr"/>
                      <a:r>
                        <a:rPr lang="en-US" sz="2000" kern="1200" dirty="0">
                          <a:solidFill>
                            <a:schemeClr val="bg1"/>
                          </a:solidFill>
                          <a:latin typeface="Arial" pitchFamily="34" charset="0"/>
                          <a:ea typeface="ＭＳ Ｐゴシック" pitchFamily="34" charset="-128"/>
                          <a:cs typeface="+mn-cs"/>
                        </a:rPr>
                        <a:t>Benefit</a:t>
                      </a:r>
                    </a:p>
                  </a:txBody>
                  <a:tcPr marT="45710" marB="45710">
                    <a:lnR w="12700" cap="flat" cmpd="sng" algn="ctr">
                      <a:solidFill>
                        <a:schemeClr val="tx1"/>
                      </a:solidFill>
                      <a:prstDash val="solid"/>
                      <a:round/>
                      <a:headEnd type="none" w="med" len="med"/>
                      <a:tailEnd type="none" w="med" len="med"/>
                    </a:lnR>
                    <a:solidFill>
                      <a:schemeClr val="accent1"/>
                    </a:solidFill>
                  </a:tcPr>
                </a:tc>
                <a:tc gridSpan="2">
                  <a:txBody>
                    <a:bodyPr/>
                    <a:lstStyle/>
                    <a:p>
                      <a:pPr algn="ctr"/>
                      <a:r>
                        <a:rPr lang="en-US" sz="2000" kern="1200" dirty="0">
                          <a:solidFill>
                            <a:schemeClr val="bg1"/>
                          </a:solidFill>
                          <a:latin typeface="Arial" pitchFamily="34" charset="0"/>
                          <a:ea typeface="ＭＳ Ｐゴシック" pitchFamily="34" charset="-128"/>
                          <a:cs typeface="+mn-cs"/>
                        </a:rPr>
                        <a:t>EyeMed</a:t>
                      </a:r>
                    </a:p>
                  </a:txBody>
                  <a:tcPr marT="45710" marB="45710">
                    <a:lnL w="12700" cap="flat" cmpd="sng" algn="ctr">
                      <a:solidFill>
                        <a:schemeClr val="tx1"/>
                      </a:solidFill>
                      <a:prstDash val="solid"/>
                      <a:round/>
                      <a:headEnd type="none" w="med" len="med"/>
                      <a:tailEnd type="none" w="med" len="med"/>
                    </a:lnL>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80640">
                <a:tc>
                  <a:txBody>
                    <a:bodyPr/>
                    <a:lstStyle/>
                    <a:p>
                      <a:endParaRPr lang="en-US" sz="1800" kern="1200" dirty="0">
                        <a:solidFill>
                          <a:srgbClr val="262673"/>
                        </a:solidFill>
                        <a:latin typeface="Arial" pitchFamily="34" charset="0"/>
                        <a:ea typeface="ＭＳ Ｐゴシック" pitchFamily="34" charset="-128"/>
                        <a:cs typeface="+mn-cs"/>
                      </a:endParaRPr>
                    </a:p>
                  </a:txBody>
                  <a:tcPr marT="45710" marB="45710">
                    <a:lnR w="12700" cap="flat" cmpd="sng" algn="ctr">
                      <a:solidFill>
                        <a:schemeClr val="tx1"/>
                      </a:solidFill>
                      <a:prstDash val="solid"/>
                      <a:round/>
                      <a:headEnd type="none" w="med" len="med"/>
                      <a:tailEnd type="none" w="med" len="med"/>
                    </a:lnR>
                  </a:tcPr>
                </a:tc>
                <a:tc>
                  <a:txBody>
                    <a:bodyPr/>
                    <a:lstStyle/>
                    <a:p>
                      <a:pPr algn="ctr"/>
                      <a:r>
                        <a:rPr lang="en-US" sz="1600" b="1" kern="1200" dirty="0">
                          <a:solidFill>
                            <a:srgbClr val="262673"/>
                          </a:solidFill>
                          <a:latin typeface="Arial" pitchFamily="34" charset="0"/>
                          <a:ea typeface="ＭＳ Ｐゴシック" pitchFamily="34" charset="-128"/>
                          <a:cs typeface="+mn-cs"/>
                        </a:rPr>
                        <a:t>IN-NETWORK</a:t>
                      </a:r>
                    </a:p>
                  </a:txBody>
                  <a:tcPr marT="45710" marB="45710">
                    <a:lnL w="12700" cap="flat" cmpd="sng" algn="ctr">
                      <a:solidFill>
                        <a:schemeClr val="tx1"/>
                      </a:solidFill>
                      <a:prstDash val="solid"/>
                      <a:round/>
                      <a:headEnd type="none" w="med" len="med"/>
                      <a:tailEnd type="none" w="med" len="med"/>
                    </a:lnL>
                  </a:tcPr>
                </a:tc>
                <a:tc>
                  <a:txBody>
                    <a:bodyPr/>
                    <a:lstStyle/>
                    <a:p>
                      <a:pPr algn="ctr"/>
                      <a:r>
                        <a:rPr lang="en-US" sz="1600" b="1" kern="1200" dirty="0">
                          <a:solidFill>
                            <a:srgbClr val="262673"/>
                          </a:solidFill>
                          <a:latin typeface="Arial" pitchFamily="34" charset="0"/>
                          <a:ea typeface="ＭＳ Ｐゴシック" pitchFamily="34" charset="-128"/>
                          <a:cs typeface="+mn-cs"/>
                        </a:rPr>
                        <a:t>OUT-OF-NETWORK</a:t>
                      </a:r>
                    </a:p>
                  </a:txBody>
                  <a:tcPr marT="45710" marB="45710"/>
                </a:tc>
                <a:extLst>
                  <a:ext uri="{0D108BD9-81ED-4DB2-BD59-A6C34878D82A}">
                    <a16:rowId xmlns:a16="http://schemas.microsoft.com/office/drawing/2014/main" val="10001"/>
                  </a:ext>
                </a:extLst>
              </a:tr>
              <a:tr h="762000">
                <a:tc>
                  <a:txBody>
                    <a:bodyPr/>
                    <a:lstStyle/>
                    <a:p>
                      <a:r>
                        <a:rPr lang="en-US" sz="1800" kern="1200" dirty="0">
                          <a:solidFill>
                            <a:srgbClr val="262673"/>
                          </a:solidFill>
                          <a:latin typeface="Arial" pitchFamily="34" charset="0"/>
                          <a:ea typeface="ＭＳ Ｐゴシック" pitchFamily="34" charset="-128"/>
                          <a:cs typeface="+mn-cs"/>
                        </a:rPr>
                        <a:t>Standard Exam</a:t>
                      </a:r>
                    </a:p>
                  </a:txBody>
                  <a:tcPr marT="45710" marB="45710">
                    <a:lnR w="12700" cap="flat" cmpd="sng" algn="ctr">
                      <a:solidFill>
                        <a:schemeClr val="tx1"/>
                      </a:solidFill>
                      <a:prstDash val="solid"/>
                      <a:round/>
                      <a:headEnd type="none" w="med" len="med"/>
                      <a:tailEnd type="none" w="med" len="med"/>
                    </a:lnR>
                  </a:tcPr>
                </a:tc>
                <a:tc>
                  <a:txBody>
                    <a:bodyPr/>
                    <a:lstStyle/>
                    <a:p>
                      <a:r>
                        <a:rPr lang="en-US" sz="1800" kern="1200" dirty="0">
                          <a:solidFill>
                            <a:srgbClr val="262673"/>
                          </a:solidFill>
                          <a:latin typeface="Arial" pitchFamily="34" charset="0"/>
                          <a:ea typeface="ＭＳ Ｐゴシック" pitchFamily="34" charset="-128"/>
                          <a:cs typeface="+mn-cs"/>
                        </a:rPr>
                        <a:t>Covered in full</a:t>
                      </a:r>
                    </a:p>
                  </a:txBody>
                  <a:tcPr marT="45710" marB="45710">
                    <a:lnL w="12700" cap="flat" cmpd="sng" algn="ctr">
                      <a:solidFill>
                        <a:schemeClr val="tx1"/>
                      </a:solidFill>
                      <a:prstDash val="solid"/>
                      <a:round/>
                      <a:headEnd type="none" w="med" len="med"/>
                      <a:tailEnd type="none" w="med" len="med"/>
                    </a:lnL>
                  </a:tcPr>
                </a:tc>
                <a:tc>
                  <a:txBody>
                    <a:bodyPr/>
                    <a:lstStyle/>
                    <a:p>
                      <a:r>
                        <a:rPr lang="en-US" sz="1800" kern="1200" dirty="0">
                          <a:solidFill>
                            <a:srgbClr val="262673"/>
                          </a:solidFill>
                          <a:latin typeface="Arial" pitchFamily="34" charset="0"/>
                          <a:ea typeface="ＭＳ Ｐゴシック" pitchFamily="34" charset="-128"/>
                          <a:cs typeface="+mn-cs"/>
                        </a:rPr>
                        <a:t>Up to $90 reimbursement</a:t>
                      </a:r>
                    </a:p>
                  </a:txBody>
                  <a:tcPr marT="45710" marB="45710"/>
                </a:tc>
                <a:extLst>
                  <a:ext uri="{0D108BD9-81ED-4DB2-BD59-A6C34878D82A}">
                    <a16:rowId xmlns:a16="http://schemas.microsoft.com/office/drawing/2014/main" val="10002"/>
                  </a:ext>
                </a:extLst>
              </a:tr>
              <a:tr h="914400">
                <a:tc>
                  <a:txBody>
                    <a:bodyPr/>
                    <a:lstStyle/>
                    <a:p>
                      <a:r>
                        <a:rPr lang="en-US" sz="1800" kern="1200" dirty="0">
                          <a:solidFill>
                            <a:srgbClr val="262673"/>
                          </a:solidFill>
                          <a:latin typeface="Arial" pitchFamily="34" charset="0"/>
                          <a:ea typeface="ＭＳ Ｐゴシック" pitchFamily="34" charset="-128"/>
                          <a:cs typeface="+mn-cs"/>
                        </a:rPr>
                        <a:t>Single, Bifocal and Trifocal vision lenses, frame and options</a:t>
                      </a:r>
                    </a:p>
                  </a:txBody>
                  <a:tcPr marT="45710" marB="45710">
                    <a:lnR w="12700" cap="flat" cmpd="sng" algn="ctr">
                      <a:solidFill>
                        <a:schemeClr val="tx1"/>
                      </a:solidFill>
                      <a:prstDash val="solid"/>
                      <a:round/>
                      <a:headEnd type="none" w="med" len="med"/>
                      <a:tailEnd type="none" w="med" len="med"/>
                    </a:lnR>
                  </a:tcPr>
                </a:tc>
                <a:tc>
                  <a:txBody>
                    <a:bodyPr/>
                    <a:lstStyle/>
                    <a:p>
                      <a:r>
                        <a:rPr lang="en-US" sz="1800" kern="1200" dirty="0">
                          <a:solidFill>
                            <a:srgbClr val="262673"/>
                          </a:solidFill>
                          <a:latin typeface="Arial" pitchFamily="34" charset="0"/>
                          <a:ea typeface="ＭＳ Ｐゴシック" pitchFamily="34" charset="-128"/>
                          <a:cs typeface="+mn-cs"/>
                        </a:rPr>
                        <a:t>$240 </a:t>
                      </a:r>
                      <a:r>
                        <a:rPr lang="en-US" sz="1800" kern="1200">
                          <a:solidFill>
                            <a:srgbClr val="262673"/>
                          </a:solidFill>
                          <a:latin typeface="Arial" pitchFamily="34" charset="0"/>
                          <a:ea typeface="ＭＳ Ｐゴシック" pitchFamily="34" charset="-128"/>
                          <a:cs typeface="+mn-cs"/>
                        </a:rPr>
                        <a:t>with 20</a:t>
                      </a:r>
                      <a:r>
                        <a:rPr lang="en-US" sz="1800" kern="1200" dirty="0">
                          <a:solidFill>
                            <a:srgbClr val="262673"/>
                          </a:solidFill>
                          <a:latin typeface="Arial" pitchFamily="34" charset="0"/>
                          <a:ea typeface="ＭＳ Ｐゴシック" pitchFamily="34" charset="-128"/>
                          <a:cs typeface="+mn-cs"/>
                        </a:rPr>
                        <a:t>% discount on balance</a:t>
                      </a:r>
                    </a:p>
                  </a:txBody>
                  <a:tcPr marT="45710" marB="45710">
                    <a:lnL w="12700" cap="flat" cmpd="sng" algn="ctr">
                      <a:solidFill>
                        <a:schemeClr val="tx1"/>
                      </a:solidFill>
                      <a:prstDash val="solid"/>
                      <a:round/>
                      <a:headEnd type="none" w="med" len="med"/>
                      <a:tailEnd type="none" w="med" len="med"/>
                    </a:lnL>
                  </a:tcPr>
                </a:tc>
                <a:tc>
                  <a:txBody>
                    <a:bodyPr/>
                    <a:lstStyle/>
                    <a:p>
                      <a:r>
                        <a:rPr lang="en-US" sz="1800" kern="1200" dirty="0">
                          <a:solidFill>
                            <a:srgbClr val="262673"/>
                          </a:solidFill>
                          <a:latin typeface="Arial" pitchFamily="34" charset="0"/>
                          <a:ea typeface="ＭＳ Ｐゴシック" pitchFamily="34" charset="-128"/>
                          <a:cs typeface="+mn-cs"/>
                        </a:rPr>
                        <a:t>Up to $240 reimbursement</a:t>
                      </a:r>
                    </a:p>
                  </a:txBody>
                  <a:tcPr marT="45710" marB="45710"/>
                </a:tc>
                <a:extLst>
                  <a:ext uri="{0D108BD9-81ED-4DB2-BD59-A6C34878D82A}">
                    <a16:rowId xmlns:a16="http://schemas.microsoft.com/office/drawing/2014/main" val="10003"/>
                  </a:ext>
                </a:extLst>
              </a:tr>
              <a:tr h="498053">
                <a:tc>
                  <a:txBody>
                    <a:bodyPr/>
                    <a:lstStyle/>
                    <a:p>
                      <a:r>
                        <a:rPr lang="en-US" sz="1800" kern="1200" dirty="0">
                          <a:solidFill>
                            <a:srgbClr val="262673"/>
                          </a:solidFill>
                          <a:latin typeface="Arial" pitchFamily="34" charset="0"/>
                          <a:ea typeface="ＭＳ Ｐゴシック" pitchFamily="34" charset="-128"/>
                          <a:cs typeface="+mn-cs"/>
                        </a:rPr>
                        <a:t>Contact Lenses</a:t>
                      </a:r>
                    </a:p>
                  </a:txBody>
                  <a:tcPr marT="45710" marB="45710">
                    <a:lnR w="12700" cap="flat" cmpd="sng" algn="ctr">
                      <a:solidFill>
                        <a:schemeClr val="tx1"/>
                      </a:solidFill>
                      <a:prstDash val="solid"/>
                      <a:round/>
                      <a:headEnd type="none" w="med" len="med"/>
                      <a:tailEnd type="none" w="med" len="med"/>
                    </a:lnR>
                  </a:tcPr>
                </a:tc>
                <a:tc>
                  <a:txBody>
                    <a:bodyPr/>
                    <a:lstStyle/>
                    <a:p>
                      <a:r>
                        <a:rPr lang="en-US" sz="1800" kern="1200" dirty="0">
                          <a:solidFill>
                            <a:srgbClr val="262673"/>
                          </a:solidFill>
                          <a:latin typeface="Arial" pitchFamily="34" charset="0"/>
                          <a:ea typeface="ＭＳ Ｐゴシック" pitchFamily="34" charset="-128"/>
                          <a:cs typeface="+mn-cs"/>
                        </a:rPr>
                        <a:t>Up to $190</a:t>
                      </a:r>
                    </a:p>
                  </a:txBody>
                  <a:tcPr marT="45710" marB="45710">
                    <a:lnL w="12700" cap="flat" cmpd="sng" algn="ctr">
                      <a:solidFill>
                        <a:schemeClr val="tx1"/>
                      </a:solidFill>
                      <a:prstDash val="solid"/>
                      <a:round/>
                      <a:headEnd type="none" w="med" len="med"/>
                      <a:tailEnd type="none" w="med" len="med"/>
                    </a:lnL>
                  </a:tcPr>
                </a:tc>
                <a:tc>
                  <a:txBody>
                    <a:bodyPr/>
                    <a:lstStyle/>
                    <a:p>
                      <a:r>
                        <a:rPr lang="en-US" sz="1800" kern="1200" dirty="0">
                          <a:solidFill>
                            <a:srgbClr val="262673"/>
                          </a:solidFill>
                          <a:latin typeface="Arial" pitchFamily="34" charset="0"/>
                          <a:ea typeface="ＭＳ Ｐゴシック" pitchFamily="34" charset="-128"/>
                          <a:cs typeface="+mn-cs"/>
                        </a:rPr>
                        <a:t>Up to $190 reimbursement</a:t>
                      </a:r>
                    </a:p>
                  </a:txBody>
                  <a:tcPr marT="45710" marB="45710"/>
                </a:tc>
                <a:extLst>
                  <a:ext uri="{0D108BD9-81ED-4DB2-BD59-A6C34878D82A}">
                    <a16:rowId xmlns:a16="http://schemas.microsoft.com/office/drawing/2014/main" val="10004"/>
                  </a:ext>
                </a:extLst>
              </a:tr>
              <a:tr h="658183">
                <a:tc>
                  <a:txBody>
                    <a:bodyPr/>
                    <a:lstStyle/>
                    <a:p>
                      <a:r>
                        <a:rPr lang="en-US" sz="1800" kern="1200" dirty="0">
                          <a:solidFill>
                            <a:srgbClr val="262673"/>
                          </a:solidFill>
                          <a:latin typeface="Arial" pitchFamily="34" charset="0"/>
                          <a:ea typeface="ＭＳ Ｐゴシック" pitchFamily="34" charset="-128"/>
                          <a:cs typeface="+mn-cs"/>
                        </a:rPr>
                        <a:t>Frequency of benefit</a:t>
                      </a:r>
                    </a:p>
                  </a:txBody>
                  <a:tcPr marT="45710" marB="45710">
                    <a:lnR w="12700" cap="flat" cmpd="sng" algn="ctr">
                      <a:solidFill>
                        <a:schemeClr val="tx1"/>
                      </a:solidFill>
                      <a:prstDash val="solid"/>
                      <a:round/>
                      <a:headEnd type="none" w="med" len="med"/>
                      <a:tailEnd type="none" w="med" len="med"/>
                    </a:lnR>
                  </a:tcPr>
                </a:tc>
                <a:tc>
                  <a:txBody>
                    <a:bodyPr/>
                    <a:lstStyle/>
                    <a:p>
                      <a:r>
                        <a:rPr lang="en-US" sz="1800" kern="1200" dirty="0">
                          <a:solidFill>
                            <a:srgbClr val="262673"/>
                          </a:solidFill>
                          <a:latin typeface="Arial" pitchFamily="34" charset="0"/>
                          <a:ea typeface="ＭＳ Ｐゴシック" pitchFamily="34" charset="-128"/>
                          <a:cs typeface="+mn-cs"/>
                        </a:rPr>
                        <a:t>Every 12</a:t>
                      </a:r>
                      <a:r>
                        <a:rPr lang="en-US" sz="1800" kern="1200" baseline="0" dirty="0">
                          <a:solidFill>
                            <a:srgbClr val="262673"/>
                          </a:solidFill>
                          <a:latin typeface="Arial" pitchFamily="34" charset="0"/>
                          <a:ea typeface="ＭＳ Ｐゴシック" pitchFamily="34" charset="-128"/>
                          <a:cs typeface="+mn-cs"/>
                        </a:rPr>
                        <a:t> </a:t>
                      </a:r>
                      <a:r>
                        <a:rPr lang="en-US" sz="1800" kern="1200" dirty="0">
                          <a:solidFill>
                            <a:srgbClr val="262673"/>
                          </a:solidFill>
                          <a:latin typeface="Arial" pitchFamily="34" charset="0"/>
                          <a:ea typeface="ＭＳ Ｐゴシック" pitchFamily="34" charset="-128"/>
                          <a:cs typeface="+mn-cs"/>
                        </a:rPr>
                        <a:t>months</a:t>
                      </a:r>
                    </a:p>
                  </a:txBody>
                  <a:tcPr marT="45710" marB="45710">
                    <a:lnL w="12700" cap="flat" cmpd="sng" algn="ctr">
                      <a:solidFill>
                        <a:schemeClr val="tx1"/>
                      </a:solidFill>
                      <a:prstDash val="solid"/>
                      <a:round/>
                      <a:headEnd type="none" w="med" len="med"/>
                      <a:tailEnd type="none" w="med" len="med"/>
                    </a:lnL>
                  </a:tcPr>
                </a:tc>
                <a:tc>
                  <a:txBody>
                    <a:bodyPr/>
                    <a:lstStyle/>
                    <a:p>
                      <a:endParaRPr lang="en-US" sz="1800" kern="1200" dirty="0">
                        <a:solidFill>
                          <a:srgbClr val="262673"/>
                        </a:solidFill>
                        <a:latin typeface="Arial" pitchFamily="34" charset="0"/>
                        <a:ea typeface="ＭＳ Ｐゴシック" pitchFamily="34" charset="-128"/>
                        <a:cs typeface="+mn-cs"/>
                      </a:endParaRPr>
                    </a:p>
                  </a:txBody>
                  <a:tcPr marT="45710" marB="45710"/>
                </a:tc>
                <a:extLst>
                  <a:ext uri="{0D108BD9-81ED-4DB2-BD59-A6C34878D82A}">
                    <a16:rowId xmlns:a16="http://schemas.microsoft.com/office/drawing/2014/main" val="10005"/>
                  </a:ext>
                </a:extLst>
              </a:tr>
            </a:tbl>
          </a:graphicData>
        </a:graphic>
      </p:graphicFrame>
      <p:pic>
        <p:nvPicPr>
          <p:cNvPr id="4" name="Picture 3"/>
          <p:cNvPicPr>
            <a:picLocks noChangeAspect="1"/>
          </p:cNvPicPr>
          <p:nvPr/>
        </p:nvPicPr>
        <p:blipFill>
          <a:blip r:embed="rId4"/>
          <a:stretch>
            <a:fillRect/>
          </a:stretch>
        </p:blipFill>
        <p:spPr>
          <a:xfrm>
            <a:off x="3851599" y="685800"/>
            <a:ext cx="1593202" cy="1183187"/>
          </a:xfrm>
          <a:prstGeom prst="rect">
            <a:avLst/>
          </a:prstGeom>
        </p:spPr>
      </p:pic>
    </p:spTree>
    <p:extLst>
      <p:ext uri="{BB962C8B-B14F-4D97-AF65-F5344CB8AC3E}">
        <p14:creationId xmlns:p14="http://schemas.microsoft.com/office/powerpoint/2010/main" val="615556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amantha\AppData\Local\Microsoft\Windows\Temporary Internet Files\Content.IE5\O6TXKIM3\MC900442163[1].png"/>
          <p:cNvPicPr>
            <a:picLocks noChangeAspect="1" noChangeArrowheads="1"/>
          </p:cNvPicPr>
          <p:nvPr/>
        </p:nvPicPr>
        <p:blipFill>
          <a:blip r:embed="rId3">
            <a:lum bright="70000" contrast="-70000"/>
            <a:extLst/>
          </a:blip>
          <a:srcRect/>
          <a:stretch>
            <a:fillRect/>
          </a:stretch>
        </p:blipFill>
        <p:spPr bwMode="auto">
          <a:xfrm>
            <a:off x="2971800" y="2209800"/>
            <a:ext cx="3657143" cy="3657143"/>
          </a:xfrm>
          <a:prstGeom prst="rect">
            <a:avLst/>
          </a:prstGeom>
          <a:noFill/>
          <a:effectLst>
            <a:softEdge rad="63500"/>
          </a:effectLst>
          <a:extLst/>
        </p:spPr>
      </p:pic>
      <p:sp>
        <p:nvSpPr>
          <p:cNvPr id="4" name="TextBox 3"/>
          <p:cNvSpPr txBox="1"/>
          <p:nvPr/>
        </p:nvSpPr>
        <p:spPr>
          <a:xfrm>
            <a:off x="1143000" y="304800"/>
            <a:ext cx="7620000" cy="4308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62673"/>
                </a:solidFill>
                <a:effectLst/>
                <a:uLnTx/>
                <a:uFillTx/>
                <a:latin typeface="Arial" panose="020B0604020202020204" pitchFamily="34" charset="0"/>
                <a:ea typeface="+mn-ea"/>
                <a:cs typeface="Arial" panose="020B0604020202020204" pitchFamily="34" charset="0"/>
              </a:rPr>
              <a:t>FlexSave Flexible Spending Account</a:t>
            </a:r>
          </a:p>
        </p:txBody>
      </p:sp>
      <p:sp>
        <p:nvSpPr>
          <p:cNvPr id="41990" name="Rectangle 3"/>
          <p:cNvSpPr>
            <a:spLocks noGrp="1" noChangeArrowheads="1"/>
          </p:cNvSpPr>
          <p:nvPr>
            <p:ph type="body" idx="4294967295"/>
          </p:nvPr>
        </p:nvSpPr>
        <p:spPr bwMode="auto">
          <a:xfrm>
            <a:off x="1143000" y="2743200"/>
            <a:ext cx="70104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55000" lnSpcReduction="20000"/>
          </a:bodyPr>
          <a:lstStyle/>
          <a:p>
            <a:pPr marL="0" indent="0">
              <a:lnSpc>
                <a:spcPct val="80000"/>
              </a:lnSpc>
              <a:buNone/>
            </a:pPr>
            <a:endParaRPr lang="en-US" altLang="en-US" sz="1800" b="0" dirty="0">
              <a:solidFill>
                <a:schemeClr val="accent2"/>
              </a:solidFill>
              <a:cs typeface="Arial" pitchFamily="34" charset="0"/>
            </a:endParaRPr>
          </a:p>
          <a:p>
            <a:pPr marL="342900" indent="-342900">
              <a:lnSpc>
                <a:spcPct val="120000"/>
              </a:lnSpc>
              <a:spcBef>
                <a:spcPts val="0"/>
              </a:spcBef>
              <a:buFont typeface="Wingdings" pitchFamily="2" charset="2"/>
              <a:buChar char="Ø"/>
            </a:pPr>
            <a:r>
              <a:rPr lang="en-US" altLang="en-US" sz="2900" dirty="0">
                <a:solidFill>
                  <a:srgbClr val="262673"/>
                </a:solidFill>
                <a:latin typeface="Arial" panose="020B0604020202020204" pitchFamily="34" charset="0"/>
                <a:cs typeface="Arial" panose="020B0604020202020204" pitchFamily="34" charset="0"/>
              </a:rPr>
              <a:t>Flexible Spending Accounts  (FSAs)</a:t>
            </a:r>
          </a:p>
          <a:p>
            <a:pPr marL="914400" lvl="1" indent="-457200">
              <a:lnSpc>
                <a:spcPct val="120000"/>
              </a:lnSpc>
              <a:spcBef>
                <a:spcPts val="0"/>
              </a:spcBef>
              <a:buFontTx/>
              <a:buAutoNum type="arabicPeriod"/>
            </a:pPr>
            <a:r>
              <a:rPr lang="en-US" altLang="en-US" sz="2900" dirty="0">
                <a:solidFill>
                  <a:srgbClr val="262673"/>
                </a:solidFill>
                <a:latin typeface="Arial" panose="020B0604020202020204" pitchFamily="34" charset="0"/>
                <a:cs typeface="Arial" panose="020B0604020202020204" pitchFamily="34" charset="0"/>
              </a:rPr>
              <a:t>Health Care Account</a:t>
            </a:r>
          </a:p>
          <a:p>
            <a:pPr marL="914400" lvl="1" indent="-457200">
              <a:lnSpc>
                <a:spcPct val="120000"/>
              </a:lnSpc>
              <a:spcBef>
                <a:spcPts val="0"/>
              </a:spcBef>
              <a:buFontTx/>
              <a:buAutoNum type="arabicPeriod"/>
            </a:pPr>
            <a:r>
              <a:rPr lang="en-US" altLang="en-US" sz="2900" dirty="0">
                <a:solidFill>
                  <a:srgbClr val="262673"/>
                </a:solidFill>
                <a:latin typeface="Arial" panose="020B0604020202020204" pitchFamily="34" charset="0"/>
                <a:cs typeface="Arial" panose="020B0604020202020204" pitchFamily="34" charset="0"/>
              </a:rPr>
              <a:t>Dependent Care Account</a:t>
            </a:r>
          </a:p>
          <a:p>
            <a:pPr marL="1257300" lvl="2" indent="-342900">
              <a:lnSpc>
                <a:spcPct val="120000"/>
              </a:lnSpc>
              <a:spcBef>
                <a:spcPts val="0"/>
              </a:spcBef>
              <a:buFontTx/>
              <a:buChar char="•"/>
            </a:pPr>
            <a:r>
              <a:rPr lang="en-US" altLang="en-US" sz="2900" dirty="0">
                <a:solidFill>
                  <a:srgbClr val="262673"/>
                </a:solidFill>
                <a:latin typeface="Arial" panose="020B0604020202020204" pitchFamily="34" charset="0"/>
                <a:cs typeface="Arial" panose="020B0604020202020204" pitchFamily="34" charset="0"/>
              </a:rPr>
              <a:t>Funds may be used for dependent/elder care expenses</a:t>
            </a:r>
          </a:p>
          <a:p>
            <a:pPr marL="342900" indent="-342900">
              <a:lnSpc>
                <a:spcPct val="120000"/>
              </a:lnSpc>
              <a:spcBef>
                <a:spcPts val="0"/>
              </a:spcBef>
              <a:buFont typeface="Wingdings" pitchFamily="2" charset="2"/>
              <a:buChar char="Ø"/>
            </a:pPr>
            <a:r>
              <a:rPr lang="en-US" altLang="en-US" sz="2900" dirty="0">
                <a:solidFill>
                  <a:srgbClr val="262673"/>
                </a:solidFill>
                <a:latin typeface="Arial" panose="020B0604020202020204" pitchFamily="34" charset="0"/>
                <a:cs typeface="Arial" panose="020B0604020202020204" pitchFamily="34" charset="0"/>
              </a:rPr>
              <a:t>Why Participate?</a:t>
            </a:r>
          </a:p>
          <a:p>
            <a:pPr marL="914400" lvl="1" indent="-457200">
              <a:lnSpc>
                <a:spcPct val="120000"/>
              </a:lnSpc>
              <a:spcBef>
                <a:spcPts val="0"/>
              </a:spcBef>
              <a:buFont typeface="Arial" pitchFamily="34" charset="0"/>
              <a:buChar char="•"/>
            </a:pPr>
            <a:r>
              <a:rPr lang="en-US" altLang="en-US" sz="2900" dirty="0">
                <a:solidFill>
                  <a:srgbClr val="262673"/>
                </a:solidFill>
                <a:latin typeface="Arial" panose="020B0604020202020204" pitchFamily="34" charset="0"/>
                <a:cs typeface="Arial" panose="020B0604020202020204" pitchFamily="34" charset="0"/>
              </a:rPr>
              <a:t>Save 25%-40%</a:t>
            </a:r>
          </a:p>
          <a:p>
            <a:pPr marL="914400" lvl="1" indent="-457200">
              <a:lnSpc>
                <a:spcPct val="120000"/>
              </a:lnSpc>
              <a:spcBef>
                <a:spcPts val="0"/>
              </a:spcBef>
              <a:buFont typeface="Arial" pitchFamily="34" charset="0"/>
              <a:buChar char="•"/>
            </a:pPr>
            <a:r>
              <a:rPr lang="en-US" altLang="en-US" sz="2900" dirty="0">
                <a:solidFill>
                  <a:srgbClr val="262673"/>
                </a:solidFill>
                <a:latin typeface="Arial" panose="020B0604020202020204" pitchFamily="34" charset="0"/>
                <a:cs typeface="Arial" panose="020B0604020202020204" pitchFamily="34" charset="0"/>
              </a:rPr>
              <a:t>Deductible, Coinsurance, Co-Pay, OTC, Dental, Vision, etc.</a:t>
            </a:r>
          </a:p>
          <a:p>
            <a:pPr marL="914400" lvl="1" indent="-457200">
              <a:lnSpc>
                <a:spcPct val="120000"/>
              </a:lnSpc>
              <a:spcBef>
                <a:spcPts val="0"/>
              </a:spcBef>
              <a:buFont typeface="Arial" pitchFamily="34" charset="0"/>
              <a:buChar char="•"/>
            </a:pPr>
            <a:r>
              <a:rPr lang="en-US" altLang="en-US" sz="2900" dirty="0">
                <a:solidFill>
                  <a:srgbClr val="262673"/>
                </a:solidFill>
                <a:latin typeface="Arial" panose="020B0604020202020204" pitchFamily="34" charset="0"/>
                <a:cs typeface="Arial" panose="020B0604020202020204" pitchFamily="34" charset="0"/>
              </a:rPr>
              <a:t>Funds withheld from paycheck on pre-tax basis – maximum contribution: $2,500 Health Care Account, $5,000 Dependent Care Account per calendar year of IRC</a:t>
            </a:r>
          </a:p>
          <a:p>
            <a:pPr marL="457200" lvl="1" indent="0">
              <a:lnSpc>
                <a:spcPct val="120000"/>
              </a:lnSpc>
              <a:spcBef>
                <a:spcPts val="0"/>
              </a:spcBef>
              <a:buNone/>
            </a:pPr>
            <a:endParaRPr lang="en-US" altLang="en-US" sz="2600" dirty="0">
              <a:solidFill>
                <a:srgbClr val="262673"/>
              </a:solidFill>
              <a:latin typeface="Arial" panose="020B0604020202020204" pitchFamily="34" charset="0"/>
              <a:cs typeface="Arial" panose="020B0604020202020204" pitchFamily="34" charset="0"/>
            </a:endParaRPr>
          </a:p>
          <a:p>
            <a:pPr marL="457200" lvl="1" indent="0">
              <a:lnSpc>
                <a:spcPct val="120000"/>
              </a:lnSpc>
              <a:spcBef>
                <a:spcPts val="0"/>
              </a:spcBef>
              <a:buNone/>
            </a:pPr>
            <a:r>
              <a:rPr lang="en-US" altLang="en-US" sz="2600" b="1" dirty="0">
                <a:solidFill>
                  <a:srgbClr val="262673"/>
                </a:solidFill>
                <a:latin typeface="Arial" panose="020B0604020202020204" pitchFamily="34" charset="0"/>
                <a:cs typeface="Arial" panose="020B0604020202020204" pitchFamily="34" charset="0"/>
              </a:rPr>
              <a:t>NOTE:  </a:t>
            </a:r>
            <a:r>
              <a:rPr lang="en-US" altLang="en-US" sz="2600" b="1" i="1" dirty="0">
                <a:solidFill>
                  <a:srgbClr val="262673"/>
                </a:solidFill>
                <a:latin typeface="Arial" panose="020B0604020202020204" pitchFamily="34" charset="0"/>
                <a:cs typeface="Arial" panose="020B0604020202020204" pitchFamily="34" charset="0"/>
              </a:rPr>
              <a:t>Minimum contribution is $120</a:t>
            </a:r>
            <a:r>
              <a:rPr lang="en-US" altLang="en-US" sz="2600" dirty="0">
                <a:solidFill>
                  <a:srgbClr val="262673"/>
                </a:solidFill>
                <a:latin typeface="Arial" panose="020B0604020202020204" pitchFamily="34" charset="0"/>
                <a:cs typeface="Arial" panose="020B0604020202020204" pitchFamily="34" charset="0"/>
              </a:rPr>
              <a:t>.</a:t>
            </a:r>
          </a:p>
          <a:p>
            <a:pPr marL="914400" lvl="1" indent="-457200">
              <a:lnSpc>
                <a:spcPct val="80000"/>
              </a:lnSpc>
              <a:buFont typeface="Wingdings" pitchFamily="2" charset="2"/>
              <a:buChar char="Ø"/>
            </a:pPr>
            <a:endParaRPr lang="en-US" altLang="en-US" sz="2600" dirty="0">
              <a:solidFill>
                <a:srgbClr val="262673"/>
              </a:solidFill>
              <a:latin typeface="Arial" panose="020B0604020202020204" pitchFamily="34" charset="0"/>
              <a:cs typeface="Arial" panose="020B0604020202020204" pitchFamily="34" charset="0"/>
            </a:endParaRPr>
          </a:p>
          <a:p>
            <a:pPr marL="914400" lvl="1" indent="-457200">
              <a:lnSpc>
                <a:spcPct val="80000"/>
              </a:lnSpc>
            </a:pPr>
            <a:endParaRPr lang="en-US" altLang="en-US" sz="1800" dirty="0">
              <a:cs typeface="Arial" pitchFamily="34" charset="0"/>
            </a:endParaRPr>
          </a:p>
          <a:p>
            <a:pPr marL="914400" lvl="1" indent="-457200">
              <a:lnSpc>
                <a:spcPct val="80000"/>
              </a:lnSpc>
            </a:pPr>
            <a:endParaRPr lang="en-US" altLang="en-US" sz="1600" b="0" dirty="0">
              <a:solidFill>
                <a:schemeClr val="accent2"/>
              </a:solidFill>
              <a:cs typeface="Arial" pitchFamily="34" charset="0"/>
            </a:endParaRPr>
          </a:p>
          <a:p>
            <a:pPr marL="914400" lvl="1" indent="-457200">
              <a:lnSpc>
                <a:spcPct val="80000"/>
              </a:lnSpc>
            </a:pPr>
            <a:endParaRPr lang="en-US" altLang="en-US" sz="1800" dirty="0"/>
          </a:p>
          <a:p>
            <a:pPr marL="342900" indent="-342900">
              <a:lnSpc>
                <a:spcPct val="80000"/>
              </a:lnSpc>
            </a:pPr>
            <a:endParaRPr lang="en-US" altLang="en-US" sz="2000" dirty="0"/>
          </a:p>
          <a:p>
            <a:pPr marL="914400" lvl="1" indent="-457200">
              <a:lnSpc>
                <a:spcPct val="80000"/>
              </a:lnSpc>
            </a:pPr>
            <a:endParaRPr lang="en-US" altLang="en-US" sz="1800" dirty="0"/>
          </a:p>
          <a:p>
            <a:pPr marL="342900" indent="-342900">
              <a:lnSpc>
                <a:spcPct val="80000"/>
              </a:lnSpc>
            </a:pPr>
            <a:endParaRPr lang="en-US" altLang="en-US" sz="2000" dirty="0"/>
          </a:p>
          <a:p>
            <a:pPr marL="342900" indent="-342900">
              <a:lnSpc>
                <a:spcPct val="80000"/>
              </a:lnSpc>
            </a:pPr>
            <a:endParaRPr lang="en-US" altLang="en-US" sz="2000" dirty="0"/>
          </a:p>
        </p:txBody>
      </p:sp>
      <p:sp>
        <p:nvSpPr>
          <p:cNvPr id="44039" name="Rectangle 4"/>
          <p:cNvSpPr>
            <a:spLocks noGrp="1" noChangeArrowheads="1"/>
          </p:cNvSpPr>
          <p:nvPr>
            <p:ph type="body" sz="quarter" idx="4294967295"/>
          </p:nvPr>
        </p:nvSpPr>
        <p:spPr bwMode="auto">
          <a:xfrm>
            <a:off x="1143000" y="1066800"/>
            <a:ext cx="7620000" cy="2590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a:bodyPr>
          <a:lstStyle/>
          <a:p>
            <a:pPr>
              <a:lnSpc>
                <a:spcPct val="80000"/>
              </a:lnSpc>
              <a:spcAft>
                <a:spcPts val="600"/>
              </a:spcAft>
              <a:buFont typeface="Wingdings" pitchFamily="2" charset="2"/>
              <a:buChar char="Ø"/>
              <a:defRPr/>
            </a:pPr>
            <a:r>
              <a:rPr lang="en-US" sz="1800" b="0" dirty="0">
                <a:solidFill>
                  <a:srgbClr val="262673"/>
                </a:solidFill>
                <a:latin typeface="Arial" panose="020B0604020202020204" pitchFamily="34" charset="0"/>
                <a:cs typeface="Arial" panose="020B0604020202020204" pitchFamily="34" charset="0"/>
              </a:rPr>
              <a:t>Funds may be used for medical expenses not covered by insurance or other programs</a:t>
            </a:r>
          </a:p>
          <a:p>
            <a:pPr>
              <a:lnSpc>
                <a:spcPct val="80000"/>
              </a:lnSpc>
              <a:spcAft>
                <a:spcPts val="600"/>
              </a:spcAft>
              <a:buFont typeface="Wingdings" pitchFamily="2" charset="2"/>
              <a:buChar char="Ø"/>
              <a:defRPr/>
            </a:pPr>
            <a:r>
              <a:rPr lang="en-US" sz="1800" b="0" dirty="0">
                <a:solidFill>
                  <a:srgbClr val="262673"/>
                </a:solidFill>
                <a:latin typeface="Arial" panose="020B0604020202020204" pitchFamily="34" charset="0"/>
                <a:cs typeface="Arial" panose="020B0604020202020204" pitchFamily="34" charset="0"/>
              </a:rPr>
              <a:t>Services must be performed while employee is contributing to the plan</a:t>
            </a:r>
          </a:p>
          <a:p>
            <a:pPr>
              <a:lnSpc>
                <a:spcPct val="80000"/>
              </a:lnSpc>
              <a:buFont typeface="Wingdings" pitchFamily="2" charset="2"/>
              <a:buChar char="Ø"/>
              <a:defRPr/>
            </a:pPr>
            <a:r>
              <a:rPr lang="ja-JP" altLang="en-US" sz="1800" b="0" dirty="0">
                <a:solidFill>
                  <a:srgbClr val="262673"/>
                </a:solidFill>
                <a:latin typeface="Arial" panose="020B0604020202020204" pitchFamily="34" charset="0"/>
                <a:cs typeface="Arial" panose="020B0604020202020204" pitchFamily="34" charset="0"/>
              </a:rPr>
              <a:t>“</a:t>
            </a:r>
            <a:r>
              <a:rPr lang="en-US" altLang="ja-JP" sz="1800" b="0" dirty="0">
                <a:solidFill>
                  <a:srgbClr val="262673"/>
                </a:solidFill>
                <a:latin typeface="Arial" panose="020B0604020202020204" pitchFamily="34" charset="0"/>
                <a:cs typeface="Arial" panose="020B0604020202020204" pitchFamily="34" charset="0"/>
              </a:rPr>
              <a:t>Use it or lose it</a:t>
            </a:r>
            <a:r>
              <a:rPr lang="ja-JP" altLang="en-US" sz="1800" b="0" dirty="0">
                <a:solidFill>
                  <a:srgbClr val="262673"/>
                </a:solidFill>
                <a:latin typeface="Arial" panose="020B0604020202020204" pitchFamily="34" charset="0"/>
                <a:cs typeface="Arial" panose="020B0604020202020204" pitchFamily="34" charset="0"/>
              </a:rPr>
              <a:t>”</a:t>
            </a:r>
            <a:r>
              <a:rPr lang="en-US" altLang="ja-JP" sz="1800" b="0" dirty="0">
                <a:solidFill>
                  <a:srgbClr val="262673"/>
                </a:solidFill>
                <a:latin typeface="Arial" panose="020B0604020202020204" pitchFamily="34" charset="0"/>
                <a:cs typeface="Arial" panose="020B0604020202020204" pitchFamily="34" charset="0"/>
              </a:rPr>
              <a:t> rule applies – However you have until March 15th of the following year to exhaust the previous year</a:t>
            </a:r>
            <a:r>
              <a:rPr lang="ja-JP" altLang="en-US" sz="1800" b="0" dirty="0">
                <a:solidFill>
                  <a:srgbClr val="262673"/>
                </a:solidFill>
                <a:latin typeface="Arial" panose="020B0604020202020204" pitchFamily="34" charset="0"/>
                <a:cs typeface="Arial" panose="020B0604020202020204" pitchFamily="34" charset="0"/>
              </a:rPr>
              <a:t>’</a:t>
            </a:r>
            <a:r>
              <a:rPr lang="en-US" altLang="ja-JP" sz="1800" b="0" dirty="0">
                <a:solidFill>
                  <a:srgbClr val="262673"/>
                </a:solidFill>
                <a:latin typeface="Arial" panose="020B0604020202020204" pitchFamily="34" charset="0"/>
                <a:cs typeface="Arial" panose="020B0604020202020204" pitchFamily="34" charset="0"/>
              </a:rPr>
              <a:t>s FSA funds</a:t>
            </a:r>
          </a:p>
          <a:p>
            <a:pPr marL="0" indent="0">
              <a:lnSpc>
                <a:spcPct val="80000"/>
              </a:lnSpc>
              <a:buNone/>
              <a:defRPr/>
            </a:pPr>
            <a:endParaRPr lang="en-US" sz="1800" dirty="0">
              <a:solidFill>
                <a:srgbClr val="2626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3355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14601" y="226058"/>
            <a:ext cx="4495800" cy="5823715"/>
          </a:xfrm>
          <a:prstGeom prst="rect">
            <a:avLst/>
          </a:prstGeom>
          <a:ln>
            <a:solidFill>
              <a:schemeClr val="bg1">
                <a:lumMod val="50000"/>
              </a:schemeClr>
            </a:solidFill>
          </a:ln>
        </p:spPr>
      </p:pic>
      <p:sp>
        <p:nvSpPr>
          <p:cNvPr id="7" name="TextBox 6"/>
          <p:cNvSpPr txBox="1"/>
          <p:nvPr/>
        </p:nvSpPr>
        <p:spPr>
          <a:xfrm rot="2293563">
            <a:off x="3286316" y="2264945"/>
            <a:ext cx="3485767" cy="1015663"/>
          </a:xfrm>
          <a:prstGeom prst="rect">
            <a:avLst/>
          </a:prstGeom>
          <a:noFill/>
          <a:scene3d>
            <a:camera prst="orthographicFront"/>
            <a:lightRig rig="threePt" dir="t"/>
          </a:scene3d>
          <a:sp3d contourW="12700">
            <a:contourClr>
              <a:schemeClr val="bg1">
                <a:lumMod val="50000"/>
                <a:lumOff val="50000"/>
              </a:schemeClr>
            </a:contourClr>
          </a:sp3d>
        </p:spPr>
        <p:txBody>
          <a:bodyPr wrap="square">
            <a:spAutoFit/>
          </a:bodyPr>
          <a:lstStyle/>
          <a:p>
            <a:pPr algn="ctr">
              <a:defRPr/>
            </a:pPr>
            <a:r>
              <a:rPr lang="en-US" sz="6000" dirty="0">
                <a:solidFill>
                  <a:schemeClr val="bg1">
                    <a:lumMod val="50000"/>
                  </a:schemeClr>
                </a:solidFill>
              </a:rPr>
              <a:t>Sample</a:t>
            </a:r>
          </a:p>
        </p:txBody>
      </p:sp>
    </p:spTree>
    <p:extLst>
      <p:ext uri="{BB962C8B-B14F-4D97-AF65-F5344CB8AC3E}">
        <p14:creationId xmlns:p14="http://schemas.microsoft.com/office/powerpoint/2010/main" val="2614481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0" y="0"/>
            <a:ext cx="6392260" cy="1492469"/>
          </a:xfrm>
        </p:spPr>
        <p:txBody>
          <a:bodyPr/>
          <a:lstStyle/>
          <a:p>
            <a:r>
              <a:rPr lang="en-US" dirty="0"/>
              <a:t>       </a:t>
            </a:r>
            <a:endParaRPr lang="en-US" dirty="0">
              <a:solidFill>
                <a:schemeClr val="accent4"/>
              </a:solidFill>
            </a:endParaRPr>
          </a:p>
        </p:txBody>
      </p:sp>
      <p:sp>
        <p:nvSpPr>
          <p:cNvPr id="5" name="Rectangle 4"/>
          <p:cNvSpPr/>
          <p:nvPr/>
        </p:nvSpPr>
        <p:spPr>
          <a:xfrm>
            <a:off x="1613647" y="1667435"/>
            <a:ext cx="7436224" cy="923330"/>
          </a:xfrm>
          <a:prstGeom prst="rect">
            <a:avLst/>
          </a:prstGeom>
          <a:noFill/>
        </p:spPr>
        <p:txBody>
          <a:bodyPr wrap="square" lIns="91440" tIns="45720" rIns="91440" bIns="45720">
            <a:spAutoFit/>
          </a:bodyPr>
          <a:lstStyle/>
          <a:p>
            <a:pPr marL="0" indent="0">
              <a:buNone/>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Wide Latin" panose="020A0A07050505020404" pitchFamily="18" charset="0"/>
                <a:cs typeface="Adobe Thai" panose="02040503050201020203" pitchFamily="18" charset="-34"/>
              </a:rPr>
              <a:t>     </a:t>
            </a:r>
            <a:r>
              <a:rPr lang="en-US" sz="5400" dirty="0">
                <a:ln w="0"/>
                <a:solidFill>
                  <a:schemeClr val="accent1">
                    <a:lumMod val="75000"/>
                  </a:schemeClr>
                </a:solidFill>
                <a:effectLst>
                  <a:reflection blurRad="6350" stA="53000" endA="300" endPos="35500" dir="5400000" sy="-90000" algn="bl" rotWithShape="0"/>
                </a:effectLst>
                <a:latin typeface="Wide Latin" panose="020A0A07050505020404" pitchFamily="18" charset="0"/>
                <a:cs typeface="Adobe Thai" panose="02040503050201020203" pitchFamily="18" charset="-34"/>
              </a:rPr>
              <a:t> </a:t>
            </a:r>
            <a:endParaRPr lang="en-US" sz="5400" b="0" cap="none" spc="0" dirty="0">
              <a:ln w="0"/>
              <a:solidFill>
                <a:schemeClr val="accent1">
                  <a:lumMod val="75000"/>
                </a:schemeClr>
              </a:solidFill>
              <a:effectLst>
                <a:reflection blurRad="6350" stA="53000" endA="300" endPos="35500" dir="5400000" sy="-90000" algn="bl" rotWithShape="0"/>
              </a:effectLst>
              <a:latin typeface="Wide Latin" panose="020A0A07050505020404" pitchFamily="18" charset="0"/>
              <a:cs typeface="Adobe Thai" panose="02040503050201020203" pitchFamily="18" charset="-34"/>
            </a:endParaRPr>
          </a:p>
        </p:txBody>
      </p:sp>
      <p:pic>
        <p:nvPicPr>
          <p:cNvPr id="4" name="Picture 3"/>
          <p:cNvPicPr>
            <a:picLocks noChangeAspect="1"/>
          </p:cNvPicPr>
          <p:nvPr/>
        </p:nvPicPr>
        <p:blipFill>
          <a:blip r:embed="rId2"/>
          <a:stretch>
            <a:fillRect/>
          </a:stretch>
        </p:blipFill>
        <p:spPr>
          <a:xfrm>
            <a:off x="1676400" y="1492470"/>
            <a:ext cx="6064236" cy="3976380"/>
          </a:xfrm>
          <a:prstGeom prst="rect">
            <a:avLst/>
          </a:prstGeom>
        </p:spPr>
      </p:pic>
      <p:sp>
        <p:nvSpPr>
          <p:cNvPr id="3" name="TextBox 2"/>
          <p:cNvSpPr txBox="1"/>
          <p:nvPr/>
        </p:nvSpPr>
        <p:spPr>
          <a:xfrm>
            <a:off x="1991458" y="872288"/>
            <a:ext cx="7678271" cy="400110"/>
          </a:xfrm>
          <a:prstGeom prst="rect">
            <a:avLst/>
          </a:prstGeom>
          <a:noFill/>
        </p:spPr>
        <p:txBody>
          <a:bodyPr wrap="square" rtlCol="0">
            <a:spAutoFit/>
          </a:bodyPr>
          <a:lstStyle/>
          <a:p>
            <a:r>
              <a:rPr lang="en-US" sz="2000" b="1" dirty="0">
                <a:solidFill>
                  <a:srgbClr val="262673"/>
                </a:solidFill>
                <a:latin typeface="Arial" panose="020B0604020202020204" pitchFamily="34" charset="0"/>
                <a:cs typeface="Arial" panose="020B0604020202020204" pitchFamily="34" charset="0"/>
              </a:rPr>
              <a:t>Traditional Health Plan vs High Deductible Health Plan</a:t>
            </a:r>
          </a:p>
        </p:txBody>
      </p:sp>
    </p:spTree>
    <p:extLst>
      <p:ext uri="{BB962C8B-B14F-4D97-AF65-F5344CB8AC3E}">
        <p14:creationId xmlns:p14="http://schemas.microsoft.com/office/powerpoint/2010/main" val="1752362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384101"/>
            <a:ext cx="74676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Medical Plan Options</a:t>
            </a:r>
          </a:p>
        </p:txBody>
      </p:sp>
      <p:graphicFrame>
        <p:nvGraphicFramePr>
          <p:cNvPr id="5" name="Group 152"/>
          <p:cNvGraphicFramePr>
            <a:graphicFrameLocks noGrp="1"/>
          </p:cNvGraphicFramePr>
          <p:nvPr>
            <p:extLst>
              <p:ext uri="{D42A27DB-BD31-4B8C-83A1-F6EECF244321}">
                <p14:modId xmlns:p14="http://schemas.microsoft.com/office/powerpoint/2010/main" val="866397423"/>
              </p:ext>
            </p:extLst>
          </p:nvPr>
        </p:nvGraphicFramePr>
        <p:xfrm>
          <a:off x="1143000" y="1447800"/>
          <a:ext cx="7315199" cy="4661397"/>
        </p:xfrm>
        <a:graphic>
          <a:graphicData uri="http://schemas.openxmlformats.org/drawingml/2006/table">
            <a:tbl>
              <a:tblPr/>
              <a:tblGrid>
                <a:gridCol w="3553097">
                  <a:extLst>
                    <a:ext uri="{9D8B030D-6E8A-4147-A177-3AD203B41FA5}">
                      <a16:colId xmlns:a16="http://schemas.microsoft.com/office/drawing/2014/main" val="20000"/>
                    </a:ext>
                  </a:extLst>
                </a:gridCol>
                <a:gridCol w="3762102">
                  <a:extLst>
                    <a:ext uri="{9D8B030D-6E8A-4147-A177-3AD203B41FA5}">
                      <a16:colId xmlns:a16="http://schemas.microsoft.com/office/drawing/2014/main" val="20002"/>
                    </a:ext>
                  </a:extLst>
                </a:gridCol>
              </a:tblGrid>
              <a:tr h="735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anose="020B0604020202020204" pitchFamily="34" charset="0"/>
                          <a:ea typeface="ＭＳ Ｐゴシック" pitchFamily="34" charset="-128"/>
                          <a:cs typeface="Arial" panose="020B0604020202020204" pitchFamily="34" charset="0"/>
                        </a:rPr>
                        <a:t>HIGH DEDUCTIBLE PLAN</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kern="1200" cap="none" normalizeH="0" baseline="0" dirty="0">
                          <a:ln>
                            <a:noFill/>
                          </a:ln>
                          <a:solidFill>
                            <a:schemeClr val="bg1"/>
                          </a:solidFill>
                          <a:effectLst/>
                          <a:latin typeface="Arial" panose="020B0604020202020204" pitchFamily="34" charset="0"/>
                          <a:ea typeface="ＭＳ Ｐゴシック" pitchFamily="34" charset="-128"/>
                          <a:cs typeface="Arial" panose="020B0604020202020204" pitchFamily="34" charset="0"/>
                        </a:rPr>
                        <a:t>HDHP</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kern="1200" cap="none" normalizeH="0" baseline="0" dirty="0">
                          <a:ln>
                            <a:noFill/>
                          </a:ln>
                          <a:solidFill>
                            <a:schemeClr val="bg1"/>
                          </a:solidFill>
                          <a:effectLst/>
                          <a:latin typeface="Arial" panose="020B0604020202020204" pitchFamily="34" charset="0"/>
                          <a:ea typeface="ＭＳ Ｐゴシック" pitchFamily="34" charset="-128"/>
                          <a:cs typeface="Arial" panose="020B0604020202020204" pitchFamily="34" charset="0"/>
                        </a:rPr>
                        <a:t>Anthem/Medical Mutual</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val="10000"/>
                  </a:ext>
                </a:extLst>
              </a:tr>
              <a:tr h="6134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Deductible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400" kern="1200" dirty="0">
                          <a:solidFill>
                            <a:srgbClr val="262673"/>
                          </a:solidFill>
                          <a:latin typeface="Arial" pitchFamily="34" charset="0"/>
                          <a:ea typeface="ＭＳ Ｐゴシック" pitchFamily="34" charset="-128"/>
                          <a:cs typeface="Arial" panose="020B0604020202020204" pitchFamily="34" charset="0"/>
                        </a:rPr>
                        <a:t>(includes medical</a:t>
                      </a:r>
                      <a:r>
                        <a:rPr lang="en-US" sz="1400" kern="1200" baseline="0" dirty="0">
                          <a:solidFill>
                            <a:srgbClr val="262673"/>
                          </a:solidFill>
                          <a:latin typeface="Arial" pitchFamily="34" charset="0"/>
                          <a:ea typeface="ＭＳ Ｐゴシック" pitchFamily="34" charset="-128"/>
                          <a:cs typeface="Arial" panose="020B0604020202020204" pitchFamily="34" charset="0"/>
                        </a:rPr>
                        <a:t> and prescription)</a:t>
                      </a:r>
                      <a:endParaRPr lang="en-US" sz="1400" kern="1200" dirty="0">
                        <a:solidFill>
                          <a:srgbClr val="262673"/>
                        </a:solidFill>
                        <a:latin typeface="Arial" pitchFamily="34" charset="0"/>
                        <a:ea typeface="ＭＳ Ｐゴシック" pitchFamily="34" charset="-128"/>
                        <a:cs typeface="Arial" panose="020B0604020202020204" pitchFamily="34" charset="0"/>
                      </a:endParaRP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$2,600/Single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$5,200/Family</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463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Co-insurance</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-0-</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039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Annual </a:t>
                      </a:r>
                      <a:r>
                        <a:rPr lang="en-US" sz="1600" kern="1200" dirty="0" err="1">
                          <a:solidFill>
                            <a:srgbClr val="262673"/>
                          </a:solidFill>
                          <a:latin typeface="Arial" pitchFamily="34" charset="0"/>
                          <a:ea typeface="ＭＳ Ｐゴシック" pitchFamily="34" charset="-128"/>
                          <a:cs typeface="Arial" panose="020B0604020202020204" pitchFamily="34" charset="0"/>
                        </a:rPr>
                        <a:t>Out-Of</a:t>
                      </a:r>
                      <a:r>
                        <a:rPr lang="en-US" sz="1600" kern="1200" dirty="0">
                          <a:solidFill>
                            <a:srgbClr val="262673"/>
                          </a:solidFill>
                          <a:latin typeface="Arial" pitchFamily="34" charset="0"/>
                          <a:ea typeface="ＭＳ Ｐゴシック" pitchFamily="34" charset="-128"/>
                          <a:cs typeface="Arial" panose="020B0604020202020204" pitchFamily="34" charset="0"/>
                        </a:rPr>
                        <a:t> Pocket Max.</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$2,600/Single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$5,200/Family</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(*in-network)</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789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Office Co-pay</a:t>
                      </a: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100% after deductible</a:t>
                      </a: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108812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600" kern="1200" dirty="0">
                          <a:solidFill>
                            <a:srgbClr val="262673"/>
                          </a:solidFill>
                          <a:latin typeface="Arial" pitchFamily="34" charset="0"/>
                          <a:ea typeface="ＭＳ Ｐゴシック" pitchFamily="34" charset="-128"/>
                          <a:cs typeface="Arial" panose="020B0604020202020204" pitchFamily="34" charset="0"/>
                        </a:rPr>
                        <a:t>Preventative Care</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400" kern="1200" dirty="0">
                          <a:solidFill>
                            <a:srgbClr val="262673"/>
                          </a:solidFill>
                          <a:latin typeface="Arial" pitchFamily="34" charset="0"/>
                          <a:ea typeface="ＭＳ Ｐゴシック" pitchFamily="34" charset="-128"/>
                          <a:cs typeface="Arial" panose="020B0604020202020204" pitchFamily="34" charset="0"/>
                        </a:rPr>
                        <a:t>(</a:t>
                      </a:r>
                      <a:r>
                        <a:rPr lang="en-US" sz="1400" kern="1200" dirty="0" err="1">
                          <a:solidFill>
                            <a:srgbClr val="262673"/>
                          </a:solidFill>
                          <a:latin typeface="Arial" pitchFamily="34" charset="0"/>
                          <a:ea typeface="ＭＳ Ｐゴシック" pitchFamily="34" charset="-128"/>
                          <a:cs typeface="Arial" panose="020B0604020202020204" pitchFamily="34" charset="0"/>
                        </a:rPr>
                        <a:t>ie</a:t>
                      </a:r>
                      <a:r>
                        <a:rPr lang="en-US" sz="1400" kern="1200" dirty="0">
                          <a:solidFill>
                            <a:srgbClr val="262673"/>
                          </a:solidFill>
                          <a:latin typeface="Arial" pitchFamily="34" charset="0"/>
                          <a:ea typeface="ＭＳ Ｐゴシック" pitchFamily="34" charset="-128"/>
                          <a:cs typeface="Arial" panose="020B0604020202020204" pitchFamily="34" charset="0"/>
                        </a:rPr>
                        <a:t>: asthma, diabetes,</a:t>
                      </a:r>
                      <a:r>
                        <a:rPr lang="en-US" sz="1400" kern="1200" baseline="0" dirty="0">
                          <a:solidFill>
                            <a:srgbClr val="262673"/>
                          </a:solidFill>
                          <a:latin typeface="Arial" pitchFamily="34" charset="0"/>
                          <a:ea typeface="ＭＳ Ｐゴシック" pitchFamily="34" charset="-128"/>
                          <a:cs typeface="Arial" panose="020B0604020202020204" pitchFamily="34" charset="0"/>
                        </a:rPr>
                        <a:t> heart disease, smoking cessation)</a:t>
                      </a:r>
                      <a:endParaRPr lang="en-US" sz="1400" kern="1200" dirty="0">
                        <a:solidFill>
                          <a:srgbClr val="262673"/>
                        </a:solidFill>
                        <a:latin typeface="Arial" pitchFamily="34" charset="0"/>
                        <a:ea typeface="ＭＳ Ｐゴシック" pitchFamily="34" charset="-128"/>
                        <a:cs typeface="Arial" panose="020B0604020202020204" pitchFamily="34" charset="0"/>
                      </a:endParaRPr>
                    </a:p>
                  </a:txBody>
                  <a:tcPr marT="45712" marB="45712"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US" sz="1600" kern="1200" dirty="0">
                          <a:solidFill>
                            <a:srgbClr val="262673"/>
                          </a:solidFill>
                          <a:latin typeface="Arial" pitchFamily="34" charset="0"/>
                          <a:ea typeface="ＭＳ Ｐゴシック" pitchFamily="34" charset="-128"/>
                          <a:cs typeface="Arial" panose="020B0604020202020204" pitchFamily="34" charset="0"/>
                        </a:rPr>
                        <a:t>100% coverage with in-network</a:t>
                      </a:r>
                      <a:r>
                        <a:rPr lang="en-US" sz="1600" kern="1200" baseline="0" dirty="0">
                          <a:solidFill>
                            <a:srgbClr val="262673"/>
                          </a:solidFill>
                          <a:latin typeface="Arial" pitchFamily="34" charset="0"/>
                          <a:ea typeface="ＭＳ Ｐゴシック" pitchFamily="34" charset="-128"/>
                          <a:cs typeface="Arial" panose="020B0604020202020204" pitchFamily="34" charset="0"/>
                        </a:rPr>
                        <a:t> providers for preventative care and preventative generic medications</a:t>
                      </a:r>
                      <a:endParaRPr lang="en-US" sz="1600" kern="1200" dirty="0">
                        <a:solidFill>
                          <a:srgbClr val="262673"/>
                        </a:solidFill>
                        <a:latin typeface="Arial" pitchFamily="34" charset="0"/>
                        <a:ea typeface="ＭＳ Ｐゴシック" pitchFamily="34" charset="-128"/>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800" kern="1200" dirty="0">
                        <a:solidFill>
                          <a:srgbClr val="262673"/>
                        </a:solidFill>
                        <a:latin typeface="Arial" pitchFamily="34" charset="0"/>
                        <a:ea typeface="ＭＳ Ｐゴシック" pitchFamily="34" charset="-128"/>
                        <a:cs typeface="Arial" panose="020B0604020202020204" pitchFamily="34" charset="0"/>
                      </a:endParaRPr>
                    </a:p>
                  </a:txBody>
                  <a:tcPr marT="45712" marB="45712"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68964134"/>
                  </a:ext>
                </a:extLst>
              </a:tr>
            </a:tbl>
          </a:graphicData>
        </a:graphic>
      </p:graphicFrame>
      <p:pic>
        <p:nvPicPr>
          <p:cNvPr id="2" name="Picture 1"/>
          <p:cNvPicPr>
            <a:picLocks noChangeAspect="1"/>
          </p:cNvPicPr>
          <p:nvPr/>
        </p:nvPicPr>
        <p:blipFill>
          <a:blip r:embed="rId3"/>
          <a:stretch>
            <a:fillRect/>
          </a:stretch>
        </p:blipFill>
        <p:spPr>
          <a:xfrm>
            <a:off x="4800600" y="785970"/>
            <a:ext cx="2066925" cy="494113"/>
          </a:xfrm>
          <a:prstGeom prst="rect">
            <a:avLst/>
          </a:prstGeom>
        </p:spPr>
      </p:pic>
      <p:pic>
        <p:nvPicPr>
          <p:cNvPr id="4" name="Picture 3"/>
          <p:cNvPicPr>
            <a:picLocks noChangeAspect="1"/>
          </p:cNvPicPr>
          <p:nvPr/>
        </p:nvPicPr>
        <p:blipFill>
          <a:blip r:embed="rId4"/>
          <a:stretch>
            <a:fillRect/>
          </a:stretch>
        </p:blipFill>
        <p:spPr>
          <a:xfrm>
            <a:off x="2104292" y="814988"/>
            <a:ext cx="2124808" cy="483896"/>
          </a:xfrm>
          <a:prstGeom prst="rect">
            <a:avLst/>
          </a:prstGeom>
        </p:spPr>
      </p:pic>
    </p:spTree>
    <p:extLst>
      <p:ext uri="{BB962C8B-B14F-4D97-AF65-F5344CB8AC3E}">
        <p14:creationId xmlns:p14="http://schemas.microsoft.com/office/powerpoint/2010/main" val="2635279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275" y="228600"/>
            <a:ext cx="6897006" cy="1420827"/>
          </a:xfrm>
        </p:spPr>
        <p:txBody>
          <a:bodyPr/>
          <a:lstStyle/>
          <a:p>
            <a:pPr algn="ctr"/>
            <a:r>
              <a:rPr lang="en-US" dirty="0"/>
              <a:t>How does the HDHP work?</a:t>
            </a:r>
          </a:p>
        </p:txBody>
      </p:sp>
      <p:pic>
        <p:nvPicPr>
          <p:cNvPr id="4" name="Content Placeholder 3"/>
          <p:cNvPicPr>
            <a:picLocks noGrp="1" noChangeAspect="1"/>
          </p:cNvPicPr>
          <p:nvPr>
            <p:ph idx="1"/>
          </p:nvPr>
        </p:nvPicPr>
        <p:blipFill>
          <a:blip r:embed="rId2"/>
          <a:stretch>
            <a:fillRect/>
          </a:stretch>
        </p:blipFill>
        <p:spPr>
          <a:xfrm>
            <a:off x="1343024" y="1524000"/>
            <a:ext cx="7496175" cy="4419600"/>
          </a:xfrm>
          <a:prstGeom prst="rect">
            <a:avLst/>
          </a:prstGeom>
        </p:spPr>
      </p:pic>
    </p:spTree>
    <p:extLst>
      <p:ext uri="{BB962C8B-B14F-4D97-AF65-F5344CB8AC3E}">
        <p14:creationId xmlns:p14="http://schemas.microsoft.com/office/powerpoint/2010/main" val="266896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457200"/>
            <a:ext cx="7440561" cy="575187"/>
          </a:xfrm>
        </p:spPr>
        <p:txBody>
          <a:bodyPr>
            <a:normAutofit/>
          </a:bodyPr>
          <a:lstStyle/>
          <a:p>
            <a:pPr algn="ctr"/>
            <a:r>
              <a:rPr lang="en-US" sz="3200" dirty="0">
                <a:latin typeface="Georgia" panose="02040502050405020303" pitchFamily="18" charset="0"/>
              </a:rPr>
              <a:t>Health Savings Account (HSA)</a:t>
            </a:r>
          </a:p>
        </p:txBody>
      </p:sp>
      <p:graphicFrame>
        <p:nvGraphicFramePr>
          <p:cNvPr id="3" name="Diagram 2"/>
          <p:cNvGraphicFramePr/>
          <p:nvPr>
            <p:extLst>
              <p:ext uri="{D42A27DB-BD31-4B8C-83A1-F6EECF244321}">
                <p14:modId xmlns:p14="http://schemas.microsoft.com/office/powerpoint/2010/main" val="564622627"/>
              </p:ext>
            </p:extLst>
          </p:nvPr>
        </p:nvGraphicFramePr>
        <p:xfrm>
          <a:off x="1600200" y="1092200"/>
          <a:ext cx="5715000" cy="226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6858000" y="1565787"/>
            <a:ext cx="1247775" cy="485775"/>
          </a:xfrm>
          <a:prstGeom prst="rect">
            <a:avLst/>
          </a:prstGeom>
        </p:spPr>
      </p:pic>
      <p:sp>
        <p:nvSpPr>
          <p:cNvPr id="5" name="Cross 4"/>
          <p:cNvSpPr/>
          <p:nvPr/>
        </p:nvSpPr>
        <p:spPr>
          <a:xfrm>
            <a:off x="4305300" y="2895600"/>
            <a:ext cx="304800" cy="304800"/>
          </a:xfrm>
          <a:prstGeom prst="plus">
            <a:avLst>
              <a:gd name="adj" fmla="val 39423"/>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2000" y="3505200"/>
            <a:ext cx="3657600" cy="2492990"/>
          </a:xfrm>
          <a:prstGeom prst="rect">
            <a:avLst/>
          </a:prstGeom>
          <a:noFill/>
        </p:spPr>
        <p:txBody>
          <a:bodyPr wrap="square" rtlCol="0">
            <a:spAutoFit/>
          </a:bodyPr>
          <a:lstStyle/>
          <a:p>
            <a:pPr algn="ctr"/>
            <a:r>
              <a:rPr lang="en-US" sz="1400" b="1" dirty="0">
                <a:solidFill>
                  <a:srgbClr val="002060"/>
                </a:solidFill>
                <a:latin typeface="Georgia" panose="02040502050405020303" pitchFamily="18" charset="0"/>
                <a:ea typeface="Arial" charset="0"/>
                <a:cs typeface="Arial" charset="0"/>
              </a:rPr>
              <a:t>Eligibility</a:t>
            </a:r>
          </a:p>
          <a:p>
            <a:pPr algn="ctr"/>
            <a:endParaRPr lang="en-US" sz="1400" b="1" dirty="0">
              <a:solidFill>
                <a:srgbClr val="002060"/>
              </a:solidFill>
              <a:latin typeface="Georgia" panose="02040502050405020303" pitchFamily="18" charset="0"/>
              <a:ea typeface="Arial" charset="0"/>
              <a:cs typeface="Arial" charset="0"/>
            </a:endParaRPr>
          </a:p>
          <a:p>
            <a:pPr marL="285750" indent="-285750">
              <a:buFont typeface="Wingdings" panose="05000000000000000000" pitchFamily="2" charset="2"/>
              <a:buChar char="Ø"/>
            </a:pPr>
            <a:r>
              <a:rPr lang="en-US" sz="1600" dirty="0"/>
              <a:t>Must be enrolled in a HDHP </a:t>
            </a:r>
          </a:p>
          <a:p>
            <a:pPr marL="285750" indent="-285750">
              <a:buFont typeface="Wingdings" panose="05000000000000000000" pitchFamily="2" charset="2"/>
              <a:buChar char="Ø"/>
            </a:pPr>
            <a:r>
              <a:rPr lang="en-US" sz="1600" dirty="0"/>
              <a:t>Cannot be enrolled in a traditional healthcare insurance</a:t>
            </a:r>
          </a:p>
          <a:p>
            <a:pPr marL="285750" indent="-285750">
              <a:buFont typeface="Wingdings" panose="05000000000000000000" pitchFamily="2" charset="2"/>
              <a:buChar char="Ø"/>
            </a:pPr>
            <a:r>
              <a:rPr lang="en-US" sz="1600" dirty="0"/>
              <a:t>Cannot be enrolled in Medicare</a:t>
            </a:r>
          </a:p>
          <a:p>
            <a:pPr marL="285750" indent="-285750">
              <a:buFont typeface="Wingdings" panose="05000000000000000000" pitchFamily="2" charset="2"/>
              <a:buChar char="Ø"/>
            </a:pPr>
            <a:r>
              <a:rPr lang="en-US" sz="1600" dirty="0"/>
              <a:t>Cannot be claimed as a dependent on someone else’s tax return</a:t>
            </a:r>
          </a:p>
          <a:p>
            <a:pPr marL="285750" indent="-285750">
              <a:buFont typeface="Wingdings" panose="05000000000000000000" pitchFamily="2" charset="2"/>
              <a:buChar char="Ø"/>
            </a:pPr>
            <a:r>
              <a:rPr lang="en-US" sz="1600" dirty="0"/>
              <a:t>Cannot be enrolled in a Health Care Flexible Spending Account</a:t>
            </a:r>
          </a:p>
        </p:txBody>
      </p:sp>
      <p:sp>
        <p:nvSpPr>
          <p:cNvPr id="7" name="TextBox 6"/>
          <p:cNvSpPr txBox="1"/>
          <p:nvPr/>
        </p:nvSpPr>
        <p:spPr>
          <a:xfrm>
            <a:off x="4891525" y="3505200"/>
            <a:ext cx="3988044" cy="2369880"/>
          </a:xfrm>
          <a:prstGeom prst="rect">
            <a:avLst/>
          </a:prstGeom>
          <a:noFill/>
        </p:spPr>
        <p:txBody>
          <a:bodyPr wrap="square" rtlCol="0">
            <a:spAutoFit/>
          </a:bodyPr>
          <a:lstStyle/>
          <a:p>
            <a:pPr algn="ctr"/>
            <a:r>
              <a:rPr lang="en-US" sz="1400" b="1" dirty="0">
                <a:solidFill>
                  <a:srgbClr val="002060"/>
                </a:solidFill>
                <a:latin typeface="Georgia" panose="02040502050405020303" pitchFamily="18" charset="0"/>
                <a:ea typeface="Arial" charset="0"/>
                <a:cs typeface="Arial" charset="0"/>
              </a:rPr>
              <a:t>Enrollment Benefits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1600" dirty="0"/>
              <a:t>Savings to help pay your deductible and qualified medical expenses</a:t>
            </a:r>
          </a:p>
          <a:p>
            <a:pPr marL="285750" indent="-285750">
              <a:buFont typeface="Wingdings" panose="05000000000000000000" pitchFamily="2" charset="2"/>
              <a:buChar char="Ø"/>
            </a:pPr>
            <a:r>
              <a:rPr lang="en-US" sz="1600" dirty="0"/>
              <a:t>Pre-tax savings</a:t>
            </a:r>
          </a:p>
          <a:p>
            <a:pPr marL="285750" indent="-285750">
              <a:buFont typeface="Wingdings" panose="05000000000000000000" pitchFamily="2" charset="2"/>
              <a:buChar char="Ø"/>
            </a:pPr>
            <a:r>
              <a:rPr lang="en-US" sz="1600" dirty="0"/>
              <a:t>Tax deferred growth</a:t>
            </a:r>
          </a:p>
          <a:p>
            <a:pPr marL="285750" indent="-285750">
              <a:buFont typeface="Wingdings" panose="05000000000000000000" pitchFamily="2" charset="2"/>
              <a:buChar char="Ø"/>
            </a:pPr>
            <a:r>
              <a:rPr lang="en-US" sz="1600" dirty="0"/>
              <a:t>Fully transportable</a:t>
            </a:r>
          </a:p>
          <a:p>
            <a:endParaRPr lang="en-US" dirty="0"/>
          </a:p>
          <a:p>
            <a:endParaRPr lang="en-US" dirty="0"/>
          </a:p>
        </p:txBody>
      </p:sp>
    </p:spTree>
    <p:extLst>
      <p:ext uri="{BB962C8B-B14F-4D97-AF65-F5344CB8AC3E}">
        <p14:creationId xmlns:p14="http://schemas.microsoft.com/office/powerpoint/2010/main" val="3028935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685800"/>
            <a:ext cx="7285351" cy="221304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51584849"/>
              </p:ext>
            </p:extLst>
          </p:nvPr>
        </p:nvGraphicFramePr>
        <p:xfrm>
          <a:off x="838200" y="3276600"/>
          <a:ext cx="7924800" cy="138176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45014012"/>
                    </a:ext>
                  </a:extLst>
                </a:gridCol>
                <a:gridCol w="1981200">
                  <a:extLst>
                    <a:ext uri="{9D8B030D-6E8A-4147-A177-3AD203B41FA5}">
                      <a16:colId xmlns:a16="http://schemas.microsoft.com/office/drawing/2014/main" val="2521091364"/>
                    </a:ext>
                  </a:extLst>
                </a:gridCol>
                <a:gridCol w="1981200">
                  <a:extLst>
                    <a:ext uri="{9D8B030D-6E8A-4147-A177-3AD203B41FA5}">
                      <a16:colId xmlns:a16="http://schemas.microsoft.com/office/drawing/2014/main" val="26259024"/>
                    </a:ext>
                  </a:extLst>
                </a:gridCol>
                <a:gridCol w="1981200">
                  <a:extLst>
                    <a:ext uri="{9D8B030D-6E8A-4147-A177-3AD203B41FA5}">
                      <a16:colId xmlns:a16="http://schemas.microsoft.com/office/drawing/2014/main" val="3291961541"/>
                    </a:ext>
                  </a:extLst>
                </a:gridCol>
              </a:tblGrid>
              <a:tr h="370840">
                <a:tc>
                  <a:txBody>
                    <a:bodyPr/>
                    <a:lstStyle/>
                    <a:p>
                      <a:pPr algn="ctr"/>
                      <a:r>
                        <a:rPr lang="en-US" sz="1800" dirty="0"/>
                        <a:t>Coverage Level</a:t>
                      </a:r>
                    </a:p>
                  </a:txBody>
                  <a:tcPr/>
                </a:tc>
                <a:tc>
                  <a:txBody>
                    <a:bodyPr/>
                    <a:lstStyle/>
                    <a:p>
                      <a:pPr algn="ctr"/>
                      <a:r>
                        <a:rPr lang="en-US" sz="1800" dirty="0"/>
                        <a:t>KSU</a:t>
                      </a:r>
                      <a:r>
                        <a:rPr lang="en-US" sz="1800" baseline="0" dirty="0"/>
                        <a:t> Contribution</a:t>
                      </a:r>
                      <a:endParaRPr lang="en-US" sz="1800" dirty="0"/>
                    </a:p>
                  </a:txBody>
                  <a:tcPr/>
                </a:tc>
                <a:tc>
                  <a:txBody>
                    <a:bodyPr/>
                    <a:lstStyle/>
                    <a:p>
                      <a:pPr algn="ctr"/>
                      <a:r>
                        <a:rPr lang="en-US" sz="1800" dirty="0"/>
                        <a:t>Employee Contribution Limit</a:t>
                      </a:r>
                    </a:p>
                  </a:txBody>
                  <a:tcPr/>
                </a:tc>
                <a:tc>
                  <a:txBody>
                    <a:bodyPr/>
                    <a:lstStyle/>
                    <a:p>
                      <a:pPr algn="ctr"/>
                      <a:r>
                        <a:rPr lang="en-US" sz="1800" dirty="0"/>
                        <a:t>IRS Maximum Limit</a:t>
                      </a:r>
                    </a:p>
                  </a:txBody>
                  <a:tcPr/>
                </a:tc>
                <a:extLst>
                  <a:ext uri="{0D108BD9-81ED-4DB2-BD59-A6C34878D82A}">
                    <a16:rowId xmlns:a16="http://schemas.microsoft.com/office/drawing/2014/main" val="1416725954"/>
                  </a:ext>
                </a:extLst>
              </a:tr>
              <a:tr h="370840">
                <a:tc>
                  <a:txBody>
                    <a:bodyPr/>
                    <a:lstStyle/>
                    <a:p>
                      <a:pPr algn="ctr"/>
                      <a:r>
                        <a:rPr lang="en-US" sz="1600" b="1" dirty="0"/>
                        <a:t>Single</a:t>
                      </a:r>
                    </a:p>
                  </a:txBody>
                  <a:tcPr/>
                </a:tc>
                <a:tc>
                  <a:txBody>
                    <a:bodyPr/>
                    <a:lstStyle/>
                    <a:p>
                      <a:pPr algn="ctr"/>
                      <a:r>
                        <a:rPr lang="en-US" sz="1600" b="1" dirty="0"/>
                        <a:t>$1,000</a:t>
                      </a:r>
                    </a:p>
                  </a:txBody>
                  <a:tcPr/>
                </a:tc>
                <a:tc>
                  <a:txBody>
                    <a:bodyPr/>
                    <a:lstStyle/>
                    <a:p>
                      <a:pPr algn="ctr"/>
                      <a:r>
                        <a:rPr lang="en-US" sz="1600" b="1" dirty="0"/>
                        <a:t>$2,400</a:t>
                      </a:r>
                    </a:p>
                  </a:txBody>
                  <a:tcPr/>
                </a:tc>
                <a:tc>
                  <a:txBody>
                    <a:bodyPr/>
                    <a:lstStyle/>
                    <a:p>
                      <a:pPr algn="ctr"/>
                      <a:r>
                        <a:rPr lang="en-US" sz="1600" b="1" dirty="0"/>
                        <a:t>$3,400</a:t>
                      </a:r>
                    </a:p>
                  </a:txBody>
                  <a:tcPr/>
                </a:tc>
                <a:extLst>
                  <a:ext uri="{0D108BD9-81ED-4DB2-BD59-A6C34878D82A}">
                    <a16:rowId xmlns:a16="http://schemas.microsoft.com/office/drawing/2014/main" val="2352163154"/>
                  </a:ext>
                </a:extLst>
              </a:tr>
              <a:tr h="370840">
                <a:tc>
                  <a:txBody>
                    <a:bodyPr/>
                    <a:lstStyle/>
                    <a:p>
                      <a:pPr algn="ctr"/>
                      <a:r>
                        <a:rPr lang="en-US" sz="1600" b="1" dirty="0"/>
                        <a:t>Family</a:t>
                      </a:r>
                    </a:p>
                  </a:txBody>
                  <a:tcPr/>
                </a:tc>
                <a:tc>
                  <a:txBody>
                    <a:bodyPr/>
                    <a:lstStyle/>
                    <a:p>
                      <a:pPr algn="ctr"/>
                      <a:r>
                        <a:rPr lang="en-US" sz="1600" b="1" dirty="0"/>
                        <a:t>$2,000</a:t>
                      </a:r>
                    </a:p>
                  </a:txBody>
                  <a:tcPr/>
                </a:tc>
                <a:tc>
                  <a:txBody>
                    <a:bodyPr/>
                    <a:lstStyle/>
                    <a:p>
                      <a:pPr algn="ctr"/>
                      <a:r>
                        <a:rPr lang="en-US" sz="1600" b="1" dirty="0"/>
                        <a:t>$4,750</a:t>
                      </a:r>
                    </a:p>
                  </a:txBody>
                  <a:tcPr/>
                </a:tc>
                <a:tc>
                  <a:txBody>
                    <a:bodyPr/>
                    <a:lstStyle/>
                    <a:p>
                      <a:pPr algn="ctr"/>
                      <a:r>
                        <a:rPr lang="en-US" sz="1600" b="1" dirty="0"/>
                        <a:t>$6,750</a:t>
                      </a:r>
                    </a:p>
                  </a:txBody>
                  <a:tcPr/>
                </a:tc>
                <a:extLst>
                  <a:ext uri="{0D108BD9-81ED-4DB2-BD59-A6C34878D82A}">
                    <a16:rowId xmlns:a16="http://schemas.microsoft.com/office/drawing/2014/main" val="2627299539"/>
                  </a:ext>
                </a:extLst>
              </a:tr>
            </a:tbl>
          </a:graphicData>
        </a:graphic>
      </p:graphicFrame>
    </p:spTree>
    <p:extLst>
      <p:ext uri="{BB962C8B-B14F-4D97-AF65-F5344CB8AC3E}">
        <p14:creationId xmlns:p14="http://schemas.microsoft.com/office/powerpoint/2010/main" val="1022114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399" y="380998"/>
            <a:ext cx="4495801" cy="5801033"/>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3124200" y="1447800"/>
            <a:ext cx="3724979" cy="3328704"/>
          </a:xfrm>
          <a:prstGeom prst="rect">
            <a:avLst/>
          </a:prstGeom>
        </p:spPr>
      </p:pic>
    </p:spTree>
    <p:extLst>
      <p:ext uri="{BB962C8B-B14F-4D97-AF65-F5344CB8AC3E}">
        <p14:creationId xmlns:p14="http://schemas.microsoft.com/office/powerpoint/2010/main" val="3402000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993746271"/>
              </p:ext>
            </p:extLst>
          </p:nvPr>
        </p:nvGraphicFramePr>
        <p:xfrm>
          <a:off x="2133600" y="1447800"/>
          <a:ext cx="5334000" cy="3458146"/>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000"/>
                    </a:ext>
                  </a:extLst>
                </a:gridCol>
              </a:tblGrid>
              <a:tr h="549274">
                <a:tc>
                  <a:txBody>
                    <a:bodyPr/>
                    <a:lstStyle/>
                    <a:p>
                      <a:pPr algn="ctr"/>
                      <a:r>
                        <a:rPr lang="en-US" sz="2000" kern="1200" dirty="0">
                          <a:solidFill>
                            <a:srgbClr val="262673"/>
                          </a:solidFill>
                          <a:latin typeface="Arial" pitchFamily="34" charset="0"/>
                          <a:ea typeface="ＭＳ Ｐゴシック" pitchFamily="34" charset="-128"/>
                          <a:cs typeface="+mn-cs"/>
                        </a:rPr>
                        <a:t>Online Provider Director</a:t>
                      </a:r>
                    </a:p>
                  </a:txBody>
                  <a:tcPr marT="45731" marB="45731"/>
                </a:tc>
                <a:extLst>
                  <a:ext uri="{0D108BD9-81ED-4DB2-BD59-A6C34878D82A}">
                    <a16:rowId xmlns:a16="http://schemas.microsoft.com/office/drawing/2014/main" val="10000"/>
                  </a:ext>
                </a:extLst>
              </a:tr>
              <a:tr h="549274">
                <a:tc>
                  <a:txBody>
                    <a:bodyPr/>
                    <a:lstStyle/>
                    <a:p>
                      <a:pPr algn="ctr"/>
                      <a:r>
                        <a:rPr lang="en-US" sz="2000" kern="1200" dirty="0">
                          <a:solidFill>
                            <a:srgbClr val="262673"/>
                          </a:solidFill>
                          <a:latin typeface="Arial" pitchFamily="34" charset="0"/>
                          <a:ea typeface="ＭＳ Ｐゴシック" pitchFamily="34" charset="-128"/>
                          <a:cs typeface="+mn-cs"/>
                        </a:rPr>
                        <a:t>Health Assessments</a:t>
                      </a:r>
                    </a:p>
                  </a:txBody>
                  <a:tcPr marT="45731" marB="45731"/>
                </a:tc>
                <a:extLst>
                  <a:ext uri="{0D108BD9-81ED-4DB2-BD59-A6C34878D82A}">
                    <a16:rowId xmlns:a16="http://schemas.microsoft.com/office/drawing/2014/main" val="10001"/>
                  </a:ext>
                </a:extLst>
              </a:tr>
              <a:tr h="549274">
                <a:tc>
                  <a:txBody>
                    <a:bodyPr/>
                    <a:lstStyle/>
                    <a:p>
                      <a:pPr algn="ctr"/>
                      <a:r>
                        <a:rPr lang="en-US" sz="2000" kern="1200" dirty="0">
                          <a:solidFill>
                            <a:srgbClr val="262673"/>
                          </a:solidFill>
                          <a:latin typeface="Arial" pitchFamily="34" charset="0"/>
                          <a:ea typeface="ＭＳ Ｐゴシック" pitchFamily="34" charset="-128"/>
                          <a:cs typeface="+mn-cs"/>
                        </a:rPr>
                        <a:t>Discounts on Health Programs</a:t>
                      </a:r>
                    </a:p>
                  </a:txBody>
                  <a:tcPr marT="45731" marB="45731"/>
                </a:tc>
                <a:extLst>
                  <a:ext uri="{0D108BD9-81ED-4DB2-BD59-A6C34878D82A}">
                    <a16:rowId xmlns:a16="http://schemas.microsoft.com/office/drawing/2014/main" val="10002"/>
                  </a:ext>
                </a:extLst>
              </a:tr>
              <a:tr h="549274">
                <a:tc>
                  <a:txBody>
                    <a:bodyPr/>
                    <a:lstStyle/>
                    <a:p>
                      <a:pPr algn="ctr"/>
                      <a:r>
                        <a:rPr lang="en-US" sz="2000" kern="1200" dirty="0">
                          <a:solidFill>
                            <a:srgbClr val="262673"/>
                          </a:solidFill>
                          <a:latin typeface="Arial" pitchFamily="34" charset="0"/>
                          <a:ea typeface="ＭＳ Ｐゴシック" pitchFamily="34" charset="-128"/>
                          <a:cs typeface="+mn-cs"/>
                        </a:rPr>
                        <a:t>Health Education</a:t>
                      </a:r>
                    </a:p>
                  </a:txBody>
                  <a:tcPr marT="45731" marB="45731"/>
                </a:tc>
                <a:extLst>
                  <a:ext uri="{0D108BD9-81ED-4DB2-BD59-A6C34878D82A}">
                    <a16:rowId xmlns:a16="http://schemas.microsoft.com/office/drawing/2014/main" val="10003"/>
                  </a:ext>
                </a:extLst>
              </a:tr>
              <a:tr h="640164">
                <a:tc>
                  <a:txBody>
                    <a:bodyPr/>
                    <a:lstStyle/>
                    <a:p>
                      <a:pPr algn="ctr"/>
                      <a:r>
                        <a:rPr lang="en-US" sz="2000" kern="1200" dirty="0">
                          <a:solidFill>
                            <a:srgbClr val="262673"/>
                          </a:solidFill>
                          <a:latin typeface="Arial" pitchFamily="34" charset="0"/>
                          <a:ea typeface="ＭＳ Ｐゴシック" pitchFamily="34" charset="-128"/>
                          <a:cs typeface="+mn-cs"/>
                        </a:rPr>
                        <a:t>Access Recent Claims and Account Details</a:t>
                      </a:r>
                    </a:p>
                    <a:p>
                      <a:pPr algn="ctr"/>
                      <a:endParaRPr lang="en-US" sz="2000" kern="1200" dirty="0">
                        <a:solidFill>
                          <a:srgbClr val="262673"/>
                        </a:solidFill>
                        <a:latin typeface="Arial" pitchFamily="34" charset="0"/>
                        <a:ea typeface="ＭＳ Ｐゴシック" pitchFamily="34" charset="-128"/>
                        <a:cs typeface="+mn-cs"/>
                      </a:endParaRPr>
                    </a:p>
                  </a:txBody>
                  <a:tcPr marT="45731" marB="45731"/>
                </a:tc>
                <a:extLst>
                  <a:ext uri="{0D108BD9-81ED-4DB2-BD59-A6C34878D82A}">
                    <a16:rowId xmlns:a16="http://schemas.microsoft.com/office/drawing/2014/main" val="10004"/>
                  </a:ext>
                </a:extLst>
              </a:tr>
              <a:tr h="559988">
                <a:tc>
                  <a:txBody>
                    <a:bodyPr/>
                    <a:lstStyle/>
                    <a:p>
                      <a:pPr algn="ctr"/>
                      <a:r>
                        <a:rPr lang="en-US" sz="2000" kern="1200" dirty="0">
                          <a:solidFill>
                            <a:srgbClr val="262673"/>
                          </a:solidFill>
                          <a:latin typeface="Arial" pitchFamily="34" charset="0"/>
                          <a:ea typeface="ＭＳ Ｐゴシック" pitchFamily="34" charset="-128"/>
                          <a:cs typeface="+mn-cs"/>
                        </a:rPr>
                        <a:t>Treatment Cost Estimators</a:t>
                      </a:r>
                    </a:p>
                  </a:txBody>
                  <a:tcPr marT="45731" marB="45731"/>
                </a:tc>
                <a:extLst>
                  <a:ext uri="{0D108BD9-81ED-4DB2-BD59-A6C34878D82A}">
                    <a16:rowId xmlns:a16="http://schemas.microsoft.com/office/drawing/2014/main" val="10005"/>
                  </a:ext>
                </a:extLst>
              </a:tr>
            </a:tbl>
          </a:graphicData>
        </a:graphic>
      </p:graphicFrame>
      <p:sp>
        <p:nvSpPr>
          <p:cNvPr id="6" name="TextBox 5"/>
          <p:cNvSpPr txBox="1"/>
          <p:nvPr/>
        </p:nvSpPr>
        <p:spPr>
          <a:xfrm>
            <a:off x="1143000" y="304800"/>
            <a:ext cx="7467600" cy="769441"/>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Creating a Personal Account with</a:t>
            </a:r>
          </a:p>
          <a:p>
            <a:pPr algn="ctr">
              <a:defRPr/>
            </a:pPr>
            <a:r>
              <a:rPr lang="en-US" sz="2200" b="1" dirty="0">
                <a:solidFill>
                  <a:srgbClr val="262673"/>
                </a:solidFill>
                <a:latin typeface="Arial" pitchFamily="34" charset="0"/>
                <a:ea typeface="ＭＳ Ｐゴシック" pitchFamily="34" charset="-128"/>
              </a:rPr>
              <a:t>Your Health Care Providers</a:t>
            </a:r>
          </a:p>
        </p:txBody>
      </p:sp>
      <p:graphicFrame>
        <p:nvGraphicFramePr>
          <p:cNvPr id="3" name="Table 2"/>
          <p:cNvGraphicFramePr>
            <a:graphicFrameLocks noGrp="1"/>
          </p:cNvGraphicFramePr>
          <p:nvPr>
            <p:extLst>
              <p:ext uri="{D42A27DB-BD31-4B8C-83A1-F6EECF244321}">
                <p14:modId xmlns:p14="http://schemas.microsoft.com/office/powerpoint/2010/main" val="3822827740"/>
              </p:ext>
            </p:extLst>
          </p:nvPr>
        </p:nvGraphicFramePr>
        <p:xfrm>
          <a:off x="1612900" y="5410200"/>
          <a:ext cx="6375400" cy="371475"/>
        </p:xfrm>
        <a:graphic>
          <a:graphicData uri="http://schemas.openxmlformats.org/drawingml/2006/table">
            <a:tbl>
              <a:tblPr firstRow="1" bandRow="1">
                <a:tableStyleId>{5C22544A-7EE6-4342-B048-85BDC9FD1C3A}</a:tableStyleId>
              </a:tblPr>
              <a:tblGrid>
                <a:gridCol w="3187700">
                  <a:extLst>
                    <a:ext uri="{9D8B030D-6E8A-4147-A177-3AD203B41FA5}">
                      <a16:colId xmlns:a16="http://schemas.microsoft.com/office/drawing/2014/main" val="20000"/>
                    </a:ext>
                  </a:extLst>
                </a:gridCol>
                <a:gridCol w="3187700">
                  <a:extLst>
                    <a:ext uri="{9D8B030D-6E8A-4147-A177-3AD203B41FA5}">
                      <a16:colId xmlns:a16="http://schemas.microsoft.com/office/drawing/2014/main" val="20001"/>
                    </a:ext>
                  </a:extLst>
                </a:gridCol>
              </a:tblGrid>
              <a:tr h="371475">
                <a:tc>
                  <a:txBody>
                    <a:bodyPr/>
                    <a:lstStyle/>
                    <a:p>
                      <a:pPr algn="ctr"/>
                      <a:r>
                        <a:rPr lang="en-US" sz="1800" b="1" kern="1200" dirty="0">
                          <a:solidFill>
                            <a:schemeClr val="bg1"/>
                          </a:solidFill>
                          <a:latin typeface="Arial" pitchFamily="34" charset="0"/>
                          <a:ea typeface="ＭＳ Ｐゴシック" pitchFamily="34" charset="-128"/>
                          <a:cs typeface="+mn-cs"/>
                          <a:hlinkClick r:id="rId3"/>
                        </a:rPr>
                        <a:t>www.anthem.com</a:t>
                      </a:r>
                      <a:endParaRPr lang="en-US" sz="1800" b="1" kern="1200" dirty="0">
                        <a:solidFill>
                          <a:schemeClr val="bg1"/>
                        </a:solidFill>
                        <a:latin typeface="Arial" pitchFamily="34" charset="0"/>
                        <a:ea typeface="ＭＳ Ｐゴシック" pitchFamily="34" charset="-128"/>
                        <a:cs typeface="+mn-cs"/>
                      </a:endParaRPr>
                    </a:p>
                  </a:txBody>
                  <a:tcPr marT="45798" marB="45798">
                    <a:noFill/>
                  </a:tcPr>
                </a:tc>
                <a:tc>
                  <a:txBody>
                    <a:bodyPr/>
                    <a:lstStyle/>
                    <a:p>
                      <a:pPr algn="ctr"/>
                      <a:r>
                        <a:rPr lang="en-US" sz="1800" b="1" kern="1200" dirty="0">
                          <a:solidFill>
                            <a:schemeClr val="bg1"/>
                          </a:solidFill>
                          <a:latin typeface="Arial" pitchFamily="34" charset="0"/>
                          <a:ea typeface="ＭＳ Ｐゴシック" pitchFamily="34" charset="-128"/>
                          <a:cs typeface="+mn-cs"/>
                          <a:hlinkClick r:id="rId4"/>
                        </a:rPr>
                        <a:t>www.medmutual.com</a:t>
                      </a:r>
                      <a:endParaRPr lang="en-US" sz="1800" b="1" kern="1200" dirty="0">
                        <a:solidFill>
                          <a:schemeClr val="bg1"/>
                        </a:solidFill>
                        <a:latin typeface="Arial" pitchFamily="34" charset="0"/>
                        <a:ea typeface="ＭＳ Ｐゴシック" pitchFamily="34" charset="-128"/>
                        <a:cs typeface="+mn-cs"/>
                      </a:endParaRPr>
                    </a:p>
                  </a:txBody>
                  <a:tcPr marT="45798" marB="45798">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330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934" y="2362200"/>
            <a:ext cx="7886700" cy="3923158"/>
          </a:xfrm>
        </p:spPr>
        <p:txBody>
          <a:bodyPr>
            <a:normAutofit/>
          </a:bodyPr>
          <a:lstStyle/>
          <a:p>
            <a:pPr marL="0" indent="0">
              <a:buNone/>
            </a:pPr>
            <a:r>
              <a:rPr lang="en-US" dirty="0"/>
              <a:t>The </a:t>
            </a:r>
            <a:r>
              <a:rPr lang="en-US" i="1" dirty="0"/>
              <a:t>Wellness Your Way </a:t>
            </a:r>
            <a:r>
              <a:rPr lang="en-US" dirty="0"/>
              <a:t>Employee Incentive Program Seeks to Promote: </a:t>
            </a:r>
          </a:p>
          <a:p>
            <a:pPr>
              <a:buFontTx/>
              <a:buChar char="-"/>
            </a:pPr>
            <a:r>
              <a:rPr lang="en-US" b="0" dirty="0"/>
              <a:t>Healthy lifestyle choices that align with the </a:t>
            </a:r>
            <a:r>
              <a:rPr lang="en-US" b="0" i="1" dirty="0"/>
              <a:t>Kent State of Wellness</a:t>
            </a:r>
            <a:r>
              <a:rPr lang="en-US" b="0" dirty="0"/>
              <a:t> priorities</a:t>
            </a:r>
          </a:p>
          <a:p>
            <a:pPr>
              <a:buFontTx/>
              <a:buChar char="-"/>
            </a:pPr>
            <a:r>
              <a:rPr lang="en-US" b="0" dirty="0"/>
              <a:t>Includes higher point values for </a:t>
            </a:r>
            <a:r>
              <a:rPr lang="en-US" i="1" dirty="0"/>
              <a:t>preventive care </a:t>
            </a:r>
            <a:r>
              <a:rPr lang="en-US" b="0" dirty="0"/>
              <a:t>choices (Know Your Numbers, HRA completion, well visits, group and individual challenges, wellness coaching, weight management programs, etc..) </a:t>
            </a:r>
          </a:p>
          <a:p>
            <a:pPr>
              <a:buFontTx/>
              <a:buChar char="-"/>
            </a:pPr>
            <a:r>
              <a:rPr lang="en-US" dirty="0"/>
              <a:t>Voluntary </a:t>
            </a:r>
            <a:r>
              <a:rPr lang="en-US" b="0" dirty="0"/>
              <a:t>participation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685800"/>
            <a:ext cx="5442966" cy="1468457"/>
          </a:xfrm>
          <a:prstGeom prst="rect">
            <a:avLst/>
          </a:prstGeom>
        </p:spPr>
      </p:pic>
    </p:spTree>
    <p:extLst>
      <p:ext uri="{BB962C8B-B14F-4D97-AF65-F5344CB8AC3E}">
        <p14:creationId xmlns:p14="http://schemas.microsoft.com/office/powerpoint/2010/main" val="1026939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rot="21171135">
            <a:off x="1590736" y="1084527"/>
            <a:ext cx="1550914" cy="1169542"/>
          </a:xfrm>
          <a:prstGeom prst="rect">
            <a:avLst/>
          </a:prstGeom>
        </p:spPr>
      </p:pic>
      <p:sp>
        <p:nvSpPr>
          <p:cNvPr id="4" name="TextBox 3"/>
          <p:cNvSpPr txBox="1"/>
          <p:nvPr/>
        </p:nvSpPr>
        <p:spPr>
          <a:xfrm>
            <a:off x="971550" y="244721"/>
            <a:ext cx="76962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Delta Dental</a:t>
            </a:r>
          </a:p>
        </p:txBody>
      </p:sp>
      <p:graphicFrame>
        <p:nvGraphicFramePr>
          <p:cNvPr id="8" name="Group 152"/>
          <p:cNvGraphicFramePr>
            <a:graphicFrameLocks/>
          </p:cNvGraphicFramePr>
          <p:nvPr>
            <p:extLst>
              <p:ext uri="{D42A27DB-BD31-4B8C-83A1-F6EECF244321}">
                <p14:modId xmlns:p14="http://schemas.microsoft.com/office/powerpoint/2010/main" val="2662752235"/>
              </p:ext>
            </p:extLst>
          </p:nvPr>
        </p:nvGraphicFramePr>
        <p:xfrm>
          <a:off x="971545" y="2286000"/>
          <a:ext cx="7696205" cy="3630158"/>
        </p:xfrm>
        <a:graphic>
          <a:graphicData uri="http://schemas.openxmlformats.org/drawingml/2006/table">
            <a:tbl>
              <a:tblPr bandRow="1">
                <a:tableStyleId>{69CF1AB2-1976-4502-BF36-3FF5EA218861}</a:tableStyleId>
              </a:tblPr>
              <a:tblGrid>
                <a:gridCol w="1539241">
                  <a:extLst>
                    <a:ext uri="{9D8B030D-6E8A-4147-A177-3AD203B41FA5}">
                      <a16:colId xmlns:a16="http://schemas.microsoft.com/office/drawing/2014/main" val="1009032675"/>
                    </a:ext>
                  </a:extLst>
                </a:gridCol>
                <a:gridCol w="1680214">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28750">
                  <a:extLst>
                    <a:ext uri="{9D8B030D-6E8A-4147-A177-3AD203B41FA5}">
                      <a16:colId xmlns:a16="http://schemas.microsoft.com/office/drawing/2014/main" val="20003"/>
                    </a:ext>
                  </a:extLst>
                </a:gridCol>
              </a:tblGrid>
              <a:tr h="990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lang="en-US" sz="1300" b="1" u="sng" kern="1200" dirty="0">
                        <a:solidFill>
                          <a:schemeClr val="accent2">
                            <a:lumMod val="75000"/>
                          </a:schemeClr>
                        </a:solidFill>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300" b="1" kern="1200" dirty="0">
                          <a:latin typeface="Arial" panose="020B0604020202020204" pitchFamily="34" charset="0"/>
                          <a:cs typeface="Arial" panose="020B0604020202020204" pitchFamily="34" charset="0"/>
                        </a:rPr>
                        <a:t>Delta Dental PPO</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300" b="1" u="sng" kern="1200" dirty="0">
                          <a:latin typeface="Arial" panose="020B0604020202020204" pitchFamily="34" charset="0"/>
                          <a:cs typeface="Arial" panose="020B0604020202020204" pitchFamily="34" charset="0"/>
                        </a:rPr>
                        <a:t>HIGH</a:t>
                      </a:r>
                      <a:endParaRPr lang="en-US" sz="1300" b="1" u="sng" kern="1200" dirty="0">
                        <a:solidFill>
                          <a:schemeClr val="accent2">
                            <a:lumMod val="75000"/>
                          </a:schemeClr>
                        </a:solidFill>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300" b="1" kern="1200" dirty="0">
                          <a:latin typeface="Arial" panose="020B0604020202020204" pitchFamily="34" charset="0"/>
                          <a:cs typeface="Arial" panose="020B0604020202020204" pitchFamily="34" charset="0"/>
                        </a:rPr>
                        <a:t>Delta Dental PPO</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300" b="1" u="sng" kern="1200" dirty="0">
                          <a:latin typeface="Arial" panose="020B0604020202020204" pitchFamily="34" charset="0"/>
                          <a:cs typeface="Arial" panose="020B0604020202020204" pitchFamily="34" charset="0"/>
                        </a:rPr>
                        <a:t>BASIC</a:t>
                      </a:r>
                      <a:endParaRPr lang="en-US" sz="1300" b="1" u="sng" kern="1200" dirty="0">
                        <a:solidFill>
                          <a:schemeClr val="accent2">
                            <a:lumMod val="75000"/>
                          </a:schemeClr>
                        </a:solidFill>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300" b="1" kern="1200" dirty="0">
                          <a:latin typeface="Arial" panose="020B0604020202020204" pitchFamily="34" charset="0"/>
                          <a:cs typeface="Arial" panose="020B0604020202020204" pitchFamily="34" charset="0"/>
                        </a:rPr>
                        <a:t>Delta Dental PPO</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300" b="1" u="sng" kern="1200" dirty="0">
                          <a:latin typeface="Arial" panose="020B0604020202020204" pitchFamily="34" charset="0"/>
                          <a:cs typeface="Arial" panose="020B0604020202020204" pitchFamily="34" charset="0"/>
                        </a:rPr>
                        <a:t>LOW</a:t>
                      </a:r>
                      <a:endParaRPr lang="en-US" sz="1300" b="1" u="sng" kern="1200" dirty="0">
                        <a:solidFill>
                          <a:schemeClr val="accent2">
                            <a:lumMod val="75000"/>
                          </a:schemeClr>
                        </a:solidFill>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algn="ctr"/>
                      <a:endParaRPr lang="en-US" sz="1300" b="1" kern="1200" dirty="0">
                        <a:solidFill>
                          <a:schemeClr val="dk1"/>
                        </a:solidFill>
                        <a:latin typeface="Arial" panose="020B0604020202020204" pitchFamily="34" charset="0"/>
                        <a:ea typeface="+mn-ea"/>
                        <a:cs typeface="Arial" panose="020B0604020202020204" pitchFamily="34" charset="0"/>
                      </a:endParaRPr>
                    </a:p>
                    <a:p>
                      <a:pPr algn="ctr"/>
                      <a:r>
                        <a:rPr lang="en-US" sz="1300" b="1" kern="1200" dirty="0">
                          <a:solidFill>
                            <a:schemeClr val="dk1"/>
                          </a:solidFill>
                          <a:latin typeface="Arial" panose="020B0604020202020204" pitchFamily="34" charset="0"/>
                          <a:ea typeface="+mn-ea"/>
                          <a:cs typeface="Arial" panose="020B0604020202020204" pitchFamily="34" charset="0"/>
                        </a:rPr>
                        <a:t>AAUP Tenure &amp; Non-Tenure </a:t>
                      </a:r>
                      <a:r>
                        <a:rPr lang="en-US" sz="1300" b="1" u="sng" kern="1200" dirty="0">
                          <a:solidFill>
                            <a:schemeClr val="dk1"/>
                          </a:solidFill>
                          <a:latin typeface="Arial" panose="020B0604020202020204" pitchFamily="34" charset="0"/>
                          <a:ea typeface="+mn-ea"/>
                          <a:cs typeface="Arial" panose="020B0604020202020204" pitchFamily="34" charset="0"/>
                        </a:rPr>
                        <a:t>Bargaining Unit</a:t>
                      </a:r>
                    </a:p>
                    <a:p>
                      <a:pPr marL="0" marR="0" lvl="0" indent="0" algn="ctr" defTabSz="914400" rtl="0" eaLnBrk="1" fontAlgn="base" latinLnBrk="0" hangingPunct="1">
                        <a:lnSpc>
                          <a:spcPct val="100000"/>
                        </a:lnSpc>
                        <a:spcBef>
                          <a:spcPct val="20000"/>
                        </a:spcBef>
                        <a:spcAft>
                          <a:spcPct val="0"/>
                        </a:spcAft>
                        <a:buClrTx/>
                        <a:buSzTx/>
                        <a:buFontTx/>
                        <a:buNone/>
                        <a:tabLst/>
                      </a:pPr>
                      <a:endParaRPr lang="en-US" sz="1300" b="1" u="sng" kern="1200" dirty="0">
                        <a:solidFill>
                          <a:schemeClr val="accent2">
                            <a:lumMod val="75000"/>
                          </a:schemeClr>
                        </a:solidFill>
                        <a:latin typeface="Arial" pitchFamily="34" charset="0"/>
                        <a:ea typeface="ＭＳ Ｐゴシック" pitchFamily="34" charset="-128"/>
                        <a:cs typeface="Arial" panose="020B0604020202020204" pitchFamily="34" charset="0"/>
                      </a:endParaRPr>
                    </a:p>
                  </a:txBody>
                  <a:tcPr marL="0" marR="0" marT="0" marB="0" anchor="ctr" anchorCtr="1" horzOverflow="overflow"/>
                </a:tc>
                <a:extLst>
                  <a:ext uri="{0D108BD9-81ED-4DB2-BD59-A6C34878D82A}">
                    <a16:rowId xmlns:a16="http://schemas.microsoft.com/office/drawing/2014/main" val="10000"/>
                  </a:ext>
                </a:extLst>
              </a:tr>
              <a:tr h="722376">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Annual</a:t>
                      </a:r>
                      <a:r>
                        <a:rPr kumimoji="0" lang="en-US" sz="1300" u="none" strike="noStrike" cap="none" normalizeH="0" baseline="0" dirty="0">
                          <a:ln>
                            <a:noFill/>
                          </a:ln>
                          <a:effectLst/>
                          <a:latin typeface="Arial" panose="020B0604020202020204" pitchFamily="34" charset="0"/>
                          <a:cs typeface="Arial" panose="020B0604020202020204" pitchFamily="34" charset="0"/>
                        </a:rPr>
                        <a:t> </a:t>
                      </a:r>
                      <a:r>
                        <a:rPr kumimoji="0" lang="en-US" sz="1300" b="1" u="none" strike="noStrike" cap="none" normalizeH="0" baseline="0" dirty="0">
                          <a:ln>
                            <a:noFill/>
                          </a:ln>
                          <a:effectLst/>
                          <a:latin typeface="Arial" panose="020B0604020202020204" pitchFamily="34" charset="0"/>
                          <a:cs typeface="Arial" panose="020B0604020202020204" pitchFamily="34" charset="0"/>
                        </a:rPr>
                        <a:t>maximum</a:t>
                      </a:r>
                      <a:r>
                        <a:rPr kumimoji="0" lang="en-US" sz="1300" u="none" strike="noStrike" cap="none" normalizeH="0" baseline="0" dirty="0">
                          <a:ln>
                            <a:noFill/>
                          </a:ln>
                          <a:effectLst/>
                          <a:latin typeface="Arial" panose="020B0604020202020204" pitchFamily="34" charset="0"/>
                          <a:cs typeface="Arial" panose="020B0604020202020204" pitchFamily="34" charset="0"/>
                        </a:rPr>
                        <a:t> benefit</a:t>
                      </a:r>
                    </a:p>
                    <a:p>
                      <a:pPr marL="0" marR="0" lvl="0" indent="0" algn="ctr" defTabSz="914400" rtl="0" eaLnBrk="1" fontAlgn="base" latinLnBrk="0" hangingPunct="1">
                        <a:lnSpc>
                          <a:spcPct val="100000"/>
                        </a:lnSpc>
                        <a:spcBef>
                          <a:spcPts val="0"/>
                        </a:spcBef>
                        <a:spcAft>
                          <a:spcPct val="0"/>
                        </a:spcAft>
                        <a:buClrTx/>
                        <a:buSzTx/>
                        <a:buFontTx/>
                        <a:buNone/>
                        <a:tabLst/>
                      </a:pPr>
                      <a:r>
                        <a:rPr kumimoji="0" lang="en-US" sz="1300" u="none" strike="noStrike" cap="none" normalizeH="0" baseline="0" dirty="0">
                          <a:ln>
                            <a:noFill/>
                          </a:ln>
                          <a:effectLst/>
                          <a:latin typeface="Arial" panose="020B0604020202020204" pitchFamily="34" charset="0"/>
                          <a:cs typeface="Arial" panose="020B0604020202020204" pitchFamily="34" charset="0"/>
                        </a:rPr>
                        <a:t> per person / per </a:t>
                      </a:r>
                      <a:r>
                        <a:rPr kumimoji="0" lang="en-US" sz="1300" u="none" strike="noStrike" cap="none" normalizeH="0" baseline="0" dirty="0" err="1">
                          <a:ln>
                            <a:noFill/>
                          </a:ln>
                          <a:effectLst/>
                          <a:latin typeface="Arial" panose="020B0604020202020204" pitchFamily="34" charset="0"/>
                          <a:cs typeface="Arial" panose="020B0604020202020204" pitchFamily="34" charset="0"/>
                        </a:rPr>
                        <a:t>yr</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$1,250</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$1,000</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$750</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$1,250</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extLst>
                  <a:ext uri="{0D108BD9-81ED-4DB2-BD59-A6C34878D82A}">
                    <a16:rowId xmlns:a16="http://schemas.microsoft.com/office/drawing/2014/main" val="10003"/>
                  </a:ext>
                </a:extLst>
              </a:tr>
              <a:tr h="5486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Arial" panose="020B0604020202020204" pitchFamily="34" charset="0"/>
                          <a:cs typeface="Arial" panose="020B0604020202020204" pitchFamily="34" charset="0"/>
                        </a:rPr>
                        <a:t>Annual Deductible</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u="none" strike="noStrike" cap="none" normalizeH="0" baseline="0" dirty="0">
                          <a:ln>
                            <a:noFill/>
                          </a:ln>
                          <a:effectLst/>
                          <a:latin typeface="Arial" panose="020B0604020202020204" pitchFamily="34" charset="0"/>
                          <a:cs typeface="Arial" panose="020B0604020202020204" pitchFamily="34" charset="0"/>
                        </a:rPr>
                        <a:t>per person / per </a:t>
                      </a:r>
                      <a:r>
                        <a:rPr kumimoji="0" lang="en-US" sz="1300" u="none" strike="noStrike" cap="none" normalizeH="0" baseline="0" dirty="0" err="1">
                          <a:ln>
                            <a:noFill/>
                          </a:ln>
                          <a:effectLst/>
                          <a:latin typeface="Arial" panose="020B0604020202020204" pitchFamily="34" charset="0"/>
                          <a:cs typeface="Arial" panose="020B0604020202020204" pitchFamily="34" charset="0"/>
                        </a:rPr>
                        <a:t>yr</a:t>
                      </a:r>
                      <a:endParaRPr kumimoji="0" lang="en-US" sz="1300" b="1"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latin typeface="Arial" panose="020B0604020202020204" pitchFamily="34" charset="0"/>
                          <a:cs typeface="Arial" panose="020B0604020202020204" pitchFamily="34" charset="0"/>
                        </a:rPr>
                        <a:t>$25</a:t>
                      </a:r>
                      <a:endParaRPr kumimoji="0" lang="en-US" sz="1300" b="0"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latin typeface="Arial" panose="020B0604020202020204" pitchFamily="34" charset="0"/>
                          <a:cs typeface="Arial" panose="020B0604020202020204" pitchFamily="34" charset="0"/>
                        </a:rPr>
                        <a:t>$50</a:t>
                      </a:r>
                      <a:endParaRPr kumimoji="0" lang="en-US" sz="1300" b="0"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latin typeface="Arial" panose="020B0604020202020204" pitchFamily="34" charset="0"/>
                          <a:cs typeface="Arial" panose="020B0604020202020204" pitchFamily="34" charset="0"/>
                        </a:rPr>
                        <a:t>$50</a:t>
                      </a:r>
                      <a:endParaRPr kumimoji="0" lang="en-US" sz="1300" b="0"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latin typeface="Arial" panose="020B0604020202020204" pitchFamily="34" charset="0"/>
                          <a:cs typeface="Arial" panose="020B0604020202020204" pitchFamily="34" charset="0"/>
                        </a:rPr>
                        <a:t>$25</a:t>
                      </a:r>
                      <a:endParaRPr kumimoji="0" lang="en-US" sz="1300" b="0" i="0" u="none" strike="noStrike" cap="none" normalizeH="0" baseline="0" dirty="0">
                        <a:ln>
                          <a:noFill/>
                        </a:ln>
                        <a:solidFill>
                          <a:schemeClr val="accent2"/>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extLst>
                  <a:ext uri="{0D108BD9-81ED-4DB2-BD59-A6C34878D82A}">
                    <a16:rowId xmlns:a16="http://schemas.microsoft.com/office/drawing/2014/main" val="10004"/>
                  </a:ext>
                </a:extLst>
              </a:tr>
              <a:tr h="49188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ORTHODONTIA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*Services available for Network Drs. only</a:t>
                      </a: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solidFill>
                            <a:srgbClr val="FF0000"/>
                          </a:solidFill>
                          <a:effectLst/>
                          <a:latin typeface="Arial" panose="020B0604020202020204" pitchFamily="34" charset="0"/>
                          <a:cs typeface="Arial" panose="020B0604020202020204" pitchFamily="34" charset="0"/>
                        </a:rPr>
                        <a:t>No age limit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solidFill>
                            <a:srgbClr val="FF0000"/>
                          </a:solidFill>
                          <a:effectLst/>
                          <a:latin typeface="Arial" panose="020B0604020202020204" pitchFamily="34" charset="0"/>
                          <a:cs typeface="Arial" panose="020B0604020202020204" pitchFamily="34" charset="0"/>
                        </a:rPr>
                        <a:t>(PPO Dr. Only)</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solidFill>
                            <a:srgbClr val="FF0000"/>
                          </a:solidFill>
                          <a:effectLst/>
                          <a:latin typeface="Arial" panose="020B0604020202020204" pitchFamily="34" charset="0"/>
                          <a:cs typeface="Arial" panose="020B0604020202020204" pitchFamily="34" charset="0"/>
                        </a:rPr>
                        <a:t>($1,000 limit - braces)</a:t>
                      </a:r>
                    </a:p>
                  </a:txBody>
                  <a:tcPr marL="0" marR="0" marT="0" marB="0"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solidFill>
                            <a:srgbClr val="FF0000"/>
                          </a:solidFill>
                          <a:effectLst/>
                          <a:latin typeface="Arial" panose="020B0604020202020204" pitchFamily="34" charset="0"/>
                          <a:cs typeface="Arial" panose="020B0604020202020204" pitchFamily="34" charset="0"/>
                        </a:rPr>
                        <a:t>No age limit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solidFill>
                            <a:srgbClr val="FF0000"/>
                          </a:solidFill>
                          <a:effectLst/>
                          <a:latin typeface="Arial" panose="020B0604020202020204" pitchFamily="34" charset="0"/>
                          <a:cs typeface="Arial" panose="020B0604020202020204" pitchFamily="34" charset="0"/>
                        </a:rPr>
                        <a:t>(PPO Dr. Only)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solidFill>
                            <a:srgbClr val="FF0000"/>
                          </a:solidFill>
                          <a:effectLst/>
                          <a:latin typeface="Arial" panose="020B0604020202020204" pitchFamily="34" charset="0"/>
                          <a:cs typeface="Arial" panose="020B0604020202020204" pitchFamily="34" charset="0"/>
                        </a:rPr>
                        <a:t>($1,000 limit - braces)</a:t>
                      </a:r>
                      <a:endParaRPr kumimoji="0" lang="en-US" sz="12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endParaRPr>
                    </a:p>
                  </a:txBody>
                  <a:tcPr marL="0" marR="0" marT="0" marB="0" anchorCtr="1" horzOverflow="overflow"/>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u="none" strike="noStrike" kern="1200" cap="none" normalizeH="0" baseline="0" dirty="0">
                          <a:ln>
                            <a:noFill/>
                          </a:ln>
                          <a:solidFill>
                            <a:srgbClr val="FF0000"/>
                          </a:solidFill>
                          <a:effectLst/>
                          <a:latin typeface="Arial" panose="020B0604020202020204" pitchFamily="34" charset="0"/>
                          <a:cs typeface="Arial" panose="020B0604020202020204" pitchFamily="34" charset="0"/>
                        </a:rPr>
                        <a:t>Not available</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0" i="0" u="none" strike="noStrike" kern="1200" cap="none" normalizeH="0" baseline="0" dirty="0">
                        <a:ln>
                          <a:noFill/>
                        </a:ln>
                        <a:solidFill>
                          <a:srgbClr val="FF0000"/>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u="none" strike="noStrike" cap="none" normalizeH="0" baseline="0" dirty="0">
                          <a:ln>
                            <a:noFill/>
                          </a:ln>
                          <a:solidFill>
                            <a:srgbClr val="FF0000"/>
                          </a:solidFill>
                          <a:effectLst/>
                          <a:latin typeface="Arial" panose="020B0604020202020204" pitchFamily="34" charset="0"/>
                          <a:cs typeface="Arial" panose="020B0604020202020204" pitchFamily="34" charset="0"/>
                        </a:rPr>
                        <a:t>Age limit:  19</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($1,000 limit)</a:t>
                      </a:r>
                    </a:p>
                  </a:txBody>
                  <a:tcPr marL="0" marR="0" marT="0" marB="0" anchor="ctr" anchorCtr="1" horzOverflow="overflow"/>
                </a:tc>
                <a:extLst>
                  <a:ext uri="{0D108BD9-81ED-4DB2-BD59-A6C34878D82A}">
                    <a16:rowId xmlns:a16="http://schemas.microsoft.com/office/drawing/2014/main" val="10005"/>
                  </a:ext>
                </a:extLst>
              </a:tr>
              <a:tr h="554736">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Age 19 </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(Premier Dr. Only)</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Age 19 </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rPr>
                        <a:t>(Premier Dr. Only)</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0" i="0" u="none" strike="noStrike" cap="none" normalizeH="0" baseline="0" dirty="0">
                        <a:ln>
                          <a:noFill/>
                        </a:ln>
                        <a:solidFill>
                          <a:srgbClr val="FF0000"/>
                        </a:solidFill>
                        <a:effectLst/>
                        <a:latin typeface="Arial" pitchFamily="34" charset="0"/>
                        <a:ea typeface="ＭＳ Ｐゴシック" pitchFamily="34" charset="-128"/>
                        <a:cs typeface="Arial" panose="020B0604020202020204" pitchFamily="34" charset="0"/>
                      </a:endParaRPr>
                    </a:p>
                  </a:txBody>
                  <a:tcPr marL="0" marR="0" marT="0" marB="0" anchor="ctr" anchorCtr="1" horzOverflow="overflow"/>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0298960"/>
                  </a:ext>
                </a:extLst>
              </a:tr>
            </a:tbl>
          </a:graphicData>
        </a:graphic>
      </p:graphicFrame>
      <p:pic>
        <p:nvPicPr>
          <p:cNvPr id="2" name="Picture 1"/>
          <p:cNvPicPr>
            <a:picLocks noChangeAspect="1"/>
          </p:cNvPicPr>
          <p:nvPr/>
        </p:nvPicPr>
        <p:blipFill>
          <a:blip r:embed="rId4"/>
          <a:stretch>
            <a:fillRect/>
          </a:stretch>
        </p:blipFill>
        <p:spPr>
          <a:xfrm>
            <a:off x="4038600" y="732725"/>
            <a:ext cx="1562100" cy="323850"/>
          </a:xfrm>
          <a:prstGeom prst="rect">
            <a:avLst/>
          </a:prstGeom>
        </p:spPr>
      </p:pic>
      <p:sp>
        <p:nvSpPr>
          <p:cNvPr id="3" name="TextBox 2"/>
          <p:cNvSpPr txBox="1"/>
          <p:nvPr/>
        </p:nvSpPr>
        <p:spPr>
          <a:xfrm>
            <a:off x="2895600" y="1234173"/>
            <a:ext cx="5029200"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All plans may access any dentist</a:t>
            </a:r>
          </a:p>
          <a:p>
            <a:pPr marL="285750" indent="-285750">
              <a:buFont typeface="Wingdings" panose="05000000000000000000" pitchFamily="2" charset="2"/>
              <a:buChar char="ü"/>
            </a:pPr>
            <a:r>
              <a:rPr lang="en-US" dirty="0"/>
              <a:t>Best Benefit with a Delta PPO Network Doctor</a:t>
            </a:r>
          </a:p>
          <a:p>
            <a:pPr marL="285750" indent="-285750">
              <a:buFont typeface="Wingdings" panose="05000000000000000000" pitchFamily="2" charset="2"/>
              <a:buChar char="ü"/>
            </a:pPr>
            <a:r>
              <a:rPr lang="en-US" dirty="0"/>
              <a:t>Exams and cleanings – twice a year!</a:t>
            </a:r>
          </a:p>
        </p:txBody>
      </p:sp>
    </p:spTree>
    <p:extLst>
      <p:ext uri="{BB962C8B-B14F-4D97-AF65-F5344CB8AC3E}">
        <p14:creationId xmlns:p14="http://schemas.microsoft.com/office/powerpoint/2010/main" val="2148978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4114800" cy="762000"/>
          </a:xfrm>
        </p:spPr>
        <p:txBody>
          <a:bodyPr>
            <a:normAutofit/>
          </a:bodyPr>
          <a:lstStyle/>
          <a:p>
            <a:pPr algn="ctr"/>
            <a:r>
              <a:rPr lang="en-US" sz="2200" dirty="0">
                <a:solidFill>
                  <a:srgbClr val="262673"/>
                </a:solidFill>
                <a:latin typeface="Arial" pitchFamily="34" charset="0"/>
                <a:ea typeface="ＭＳ Ｐゴシック" pitchFamily="34" charset="-128"/>
                <a:cs typeface="+mn-cs"/>
              </a:rPr>
              <a:t>Delta Dental</a:t>
            </a:r>
            <a:br>
              <a:rPr lang="en-US" sz="2200" dirty="0">
                <a:solidFill>
                  <a:srgbClr val="262673"/>
                </a:solidFill>
                <a:latin typeface="Arial" pitchFamily="34" charset="0"/>
                <a:ea typeface="ＭＳ Ｐゴシック" pitchFamily="34" charset="-128"/>
                <a:cs typeface="+mn-cs"/>
              </a:rPr>
            </a:br>
            <a:r>
              <a:rPr lang="en-US" sz="2200" dirty="0">
                <a:solidFill>
                  <a:srgbClr val="262673"/>
                </a:solidFill>
                <a:latin typeface="Arial" pitchFamily="34" charset="0"/>
                <a:ea typeface="ＭＳ Ｐゴシック" pitchFamily="34" charset="-128"/>
                <a:cs typeface="+mn-cs"/>
              </a:rPr>
              <a:t>High Plan Summary</a:t>
            </a:r>
          </a:p>
        </p:txBody>
      </p:sp>
      <p:sp>
        <p:nvSpPr>
          <p:cNvPr id="7" name="Pentagon 6"/>
          <p:cNvSpPr/>
          <p:nvPr/>
        </p:nvSpPr>
        <p:spPr>
          <a:xfrm>
            <a:off x="457200" y="1538654"/>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err="1">
                <a:solidFill>
                  <a:schemeClr val="tx1"/>
                </a:solidFill>
              </a:rPr>
              <a:t>Diagnositc</a:t>
            </a:r>
            <a:r>
              <a:rPr lang="en-US" sz="1200" b="1" dirty="0">
                <a:solidFill>
                  <a:schemeClr val="tx1"/>
                </a:solidFill>
              </a:rPr>
              <a:t> &amp; Preventative</a:t>
            </a:r>
          </a:p>
        </p:txBody>
      </p:sp>
      <p:sp>
        <p:nvSpPr>
          <p:cNvPr id="8" name="Pentagon 7"/>
          <p:cNvSpPr/>
          <p:nvPr/>
        </p:nvSpPr>
        <p:spPr>
          <a:xfrm>
            <a:off x="457200" y="3062654"/>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Basic Services</a:t>
            </a:r>
          </a:p>
        </p:txBody>
      </p:sp>
      <p:sp>
        <p:nvSpPr>
          <p:cNvPr id="9" name="Pentagon 8"/>
          <p:cNvSpPr/>
          <p:nvPr/>
        </p:nvSpPr>
        <p:spPr>
          <a:xfrm>
            <a:off x="457200" y="4319954"/>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Major Services</a:t>
            </a:r>
          </a:p>
        </p:txBody>
      </p:sp>
      <p:sp>
        <p:nvSpPr>
          <p:cNvPr id="10" name="Pentagon 9"/>
          <p:cNvSpPr/>
          <p:nvPr/>
        </p:nvSpPr>
        <p:spPr>
          <a:xfrm>
            <a:off x="457200" y="5498795"/>
            <a:ext cx="1295400" cy="334108"/>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Orthodontic</a:t>
            </a:r>
          </a:p>
        </p:txBody>
      </p:sp>
      <p:pic>
        <p:nvPicPr>
          <p:cNvPr id="12" name="Content Placeholder 11"/>
          <p:cNvPicPr>
            <a:picLocks noGrp="1" noChangeAspect="1"/>
          </p:cNvPicPr>
          <p:nvPr>
            <p:ph idx="1"/>
          </p:nvPr>
        </p:nvPicPr>
        <p:blipFill>
          <a:blip r:embed="rId2"/>
          <a:stretch>
            <a:fillRect/>
          </a:stretch>
        </p:blipFill>
        <p:spPr>
          <a:xfrm>
            <a:off x="1752600" y="990600"/>
            <a:ext cx="6999700" cy="4876007"/>
          </a:xfrm>
          <a:prstGeom prst="rect">
            <a:avLst/>
          </a:prstGeom>
        </p:spPr>
      </p:pic>
    </p:spTree>
    <p:extLst>
      <p:ext uri="{BB962C8B-B14F-4D97-AF65-F5344CB8AC3E}">
        <p14:creationId xmlns:p14="http://schemas.microsoft.com/office/powerpoint/2010/main" val="3072632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4114800" cy="762000"/>
          </a:xfrm>
        </p:spPr>
        <p:txBody>
          <a:bodyPr>
            <a:normAutofit/>
          </a:bodyPr>
          <a:lstStyle/>
          <a:p>
            <a:pPr algn="ctr"/>
            <a:r>
              <a:rPr lang="en-US" sz="2200" dirty="0">
                <a:solidFill>
                  <a:srgbClr val="262673"/>
                </a:solidFill>
                <a:latin typeface="Arial" pitchFamily="34" charset="0"/>
                <a:ea typeface="ＭＳ Ｐゴシック" pitchFamily="34" charset="-128"/>
                <a:cs typeface="+mn-cs"/>
              </a:rPr>
              <a:t>Delta Dental</a:t>
            </a:r>
            <a:br>
              <a:rPr lang="en-US" sz="2200" dirty="0">
                <a:solidFill>
                  <a:srgbClr val="262673"/>
                </a:solidFill>
                <a:latin typeface="Arial" pitchFamily="34" charset="0"/>
                <a:ea typeface="ＭＳ Ｐゴシック" pitchFamily="34" charset="-128"/>
                <a:cs typeface="+mn-cs"/>
              </a:rPr>
            </a:br>
            <a:r>
              <a:rPr lang="en-US" sz="2200" dirty="0">
                <a:solidFill>
                  <a:srgbClr val="262673"/>
                </a:solidFill>
                <a:latin typeface="Arial" pitchFamily="34" charset="0"/>
                <a:ea typeface="ＭＳ Ｐゴシック" pitchFamily="34" charset="-128"/>
                <a:cs typeface="+mn-cs"/>
              </a:rPr>
              <a:t>Basic Plan Summary</a:t>
            </a:r>
          </a:p>
        </p:txBody>
      </p:sp>
      <p:sp>
        <p:nvSpPr>
          <p:cNvPr id="7" name="Pentagon 6"/>
          <p:cNvSpPr/>
          <p:nvPr/>
        </p:nvSpPr>
        <p:spPr>
          <a:xfrm>
            <a:off x="492369" y="1691054"/>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err="1">
                <a:solidFill>
                  <a:schemeClr val="tx1"/>
                </a:solidFill>
              </a:rPr>
              <a:t>Diagnositc</a:t>
            </a:r>
            <a:r>
              <a:rPr lang="en-US" sz="1200" b="1" dirty="0">
                <a:solidFill>
                  <a:schemeClr val="tx1"/>
                </a:solidFill>
              </a:rPr>
              <a:t> &amp; Preventative</a:t>
            </a:r>
          </a:p>
        </p:txBody>
      </p:sp>
      <p:sp>
        <p:nvSpPr>
          <p:cNvPr id="8" name="Pentagon 7"/>
          <p:cNvSpPr/>
          <p:nvPr/>
        </p:nvSpPr>
        <p:spPr>
          <a:xfrm>
            <a:off x="487973" y="3005504"/>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Basic Services</a:t>
            </a:r>
          </a:p>
        </p:txBody>
      </p:sp>
      <p:sp>
        <p:nvSpPr>
          <p:cNvPr id="9" name="Pentagon 8"/>
          <p:cNvSpPr/>
          <p:nvPr/>
        </p:nvSpPr>
        <p:spPr>
          <a:xfrm>
            <a:off x="454269" y="4378569"/>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Major Services</a:t>
            </a:r>
          </a:p>
        </p:txBody>
      </p:sp>
      <p:sp>
        <p:nvSpPr>
          <p:cNvPr id="10" name="Pentagon 9"/>
          <p:cNvSpPr/>
          <p:nvPr/>
        </p:nvSpPr>
        <p:spPr>
          <a:xfrm>
            <a:off x="487973" y="5693019"/>
            <a:ext cx="1295400" cy="334108"/>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Orthodontic</a:t>
            </a:r>
          </a:p>
        </p:txBody>
      </p:sp>
      <p:pic>
        <p:nvPicPr>
          <p:cNvPr id="4" name="Content Placeholder 3"/>
          <p:cNvPicPr>
            <a:picLocks noGrp="1" noChangeAspect="1"/>
          </p:cNvPicPr>
          <p:nvPr>
            <p:ph idx="1"/>
          </p:nvPr>
        </p:nvPicPr>
        <p:blipFill>
          <a:blip r:embed="rId2"/>
          <a:stretch>
            <a:fillRect/>
          </a:stretch>
        </p:blipFill>
        <p:spPr>
          <a:xfrm>
            <a:off x="1828800" y="990600"/>
            <a:ext cx="6885867" cy="5105400"/>
          </a:xfrm>
          <a:prstGeom prst="rect">
            <a:avLst/>
          </a:prstGeom>
        </p:spPr>
      </p:pic>
    </p:spTree>
    <p:extLst>
      <p:ext uri="{BB962C8B-B14F-4D97-AF65-F5344CB8AC3E}">
        <p14:creationId xmlns:p14="http://schemas.microsoft.com/office/powerpoint/2010/main" val="716149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4114800" cy="762000"/>
          </a:xfrm>
        </p:spPr>
        <p:txBody>
          <a:bodyPr>
            <a:normAutofit/>
          </a:bodyPr>
          <a:lstStyle/>
          <a:p>
            <a:pPr algn="ctr"/>
            <a:r>
              <a:rPr lang="en-US" sz="2200" dirty="0">
                <a:solidFill>
                  <a:srgbClr val="262673"/>
                </a:solidFill>
                <a:latin typeface="Arial" pitchFamily="34" charset="0"/>
                <a:ea typeface="ＭＳ Ｐゴシック" pitchFamily="34" charset="-128"/>
                <a:cs typeface="+mn-cs"/>
              </a:rPr>
              <a:t>Delta Dental</a:t>
            </a:r>
            <a:br>
              <a:rPr lang="en-US" sz="2200" dirty="0">
                <a:solidFill>
                  <a:srgbClr val="262673"/>
                </a:solidFill>
                <a:latin typeface="Arial" pitchFamily="34" charset="0"/>
                <a:ea typeface="ＭＳ Ｐゴシック" pitchFamily="34" charset="-128"/>
                <a:cs typeface="+mn-cs"/>
              </a:rPr>
            </a:br>
            <a:r>
              <a:rPr lang="en-US" sz="2200" dirty="0">
                <a:solidFill>
                  <a:srgbClr val="262673"/>
                </a:solidFill>
                <a:latin typeface="Arial" pitchFamily="34" charset="0"/>
                <a:ea typeface="ＭＳ Ｐゴシック" pitchFamily="34" charset="-128"/>
                <a:cs typeface="+mn-cs"/>
              </a:rPr>
              <a:t>Low Plan Summary</a:t>
            </a:r>
          </a:p>
        </p:txBody>
      </p:sp>
      <p:sp>
        <p:nvSpPr>
          <p:cNvPr id="7" name="Pentagon 6"/>
          <p:cNvSpPr/>
          <p:nvPr/>
        </p:nvSpPr>
        <p:spPr>
          <a:xfrm>
            <a:off x="762000" y="2057400"/>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err="1">
                <a:solidFill>
                  <a:schemeClr val="tx1"/>
                </a:solidFill>
              </a:rPr>
              <a:t>Diagnositc</a:t>
            </a:r>
            <a:r>
              <a:rPr lang="en-US" sz="1200" b="1" dirty="0">
                <a:solidFill>
                  <a:schemeClr val="tx1"/>
                </a:solidFill>
              </a:rPr>
              <a:t> &amp; Preventative</a:t>
            </a:r>
          </a:p>
        </p:txBody>
      </p:sp>
      <p:sp>
        <p:nvSpPr>
          <p:cNvPr id="8" name="Pentagon 7"/>
          <p:cNvSpPr/>
          <p:nvPr/>
        </p:nvSpPr>
        <p:spPr>
          <a:xfrm>
            <a:off x="756138" y="4191000"/>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Basic Services</a:t>
            </a:r>
          </a:p>
        </p:txBody>
      </p:sp>
      <p:pic>
        <p:nvPicPr>
          <p:cNvPr id="11" name="Content Placeholder 10"/>
          <p:cNvPicPr>
            <a:picLocks noGrp="1" noChangeAspect="1"/>
          </p:cNvPicPr>
          <p:nvPr>
            <p:ph idx="1"/>
          </p:nvPr>
        </p:nvPicPr>
        <p:blipFill>
          <a:blip r:embed="rId2"/>
          <a:stretch>
            <a:fillRect/>
          </a:stretch>
        </p:blipFill>
        <p:spPr>
          <a:xfrm>
            <a:off x="2033953" y="1447800"/>
            <a:ext cx="6305550" cy="4024308"/>
          </a:xfrm>
          <a:prstGeom prst="rect">
            <a:avLst/>
          </a:prstGeom>
        </p:spPr>
      </p:pic>
    </p:spTree>
    <p:extLst>
      <p:ext uri="{BB962C8B-B14F-4D97-AF65-F5344CB8AC3E}">
        <p14:creationId xmlns:p14="http://schemas.microsoft.com/office/powerpoint/2010/main" val="4167152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4114800" cy="762000"/>
          </a:xfrm>
        </p:spPr>
        <p:txBody>
          <a:bodyPr>
            <a:normAutofit/>
          </a:bodyPr>
          <a:lstStyle/>
          <a:p>
            <a:pPr algn="ctr"/>
            <a:r>
              <a:rPr lang="en-US" sz="2200" dirty="0">
                <a:solidFill>
                  <a:srgbClr val="262673"/>
                </a:solidFill>
                <a:latin typeface="Arial" pitchFamily="34" charset="0"/>
                <a:ea typeface="ＭＳ Ｐゴシック" pitchFamily="34" charset="-128"/>
                <a:cs typeface="+mn-cs"/>
              </a:rPr>
              <a:t>Delta Dental</a:t>
            </a:r>
            <a:br>
              <a:rPr lang="en-US" sz="2200" dirty="0">
                <a:solidFill>
                  <a:srgbClr val="262673"/>
                </a:solidFill>
                <a:latin typeface="Arial" pitchFamily="34" charset="0"/>
                <a:ea typeface="ＭＳ Ｐゴシック" pitchFamily="34" charset="-128"/>
                <a:cs typeface="+mn-cs"/>
              </a:rPr>
            </a:br>
            <a:r>
              <a:rPr lang="en-US" sz="2200" dirty="0">
                <a:solidFill>
                  <a:srgbClr val="262673"/>
                </a:solidFill>
                <a:latin typeface="Arial" pitchFamily="34" charset="0"/>
                <a:ea typeface="ＭＳ Ｐゴシック" pitchFamily="34" charset="-128"/>
                <a:cs typeface="+mn-cs"/>
              </a:rPr>
              <a:t>AAUP Plan Summary</a:t>
            </a:r>
          </a:p>
        </p:txBody>
      </p:sp>
      <p:sp>
        <p:nvSpPr>
          <p:cNvPr id="7" name="Pentagon 6"/>
          <p:cNvSpPr/>
          <p:nvPr/>
        </p:nvSpPr>
        <p:spPr>
          <a:xfrm>
            <a:off x="571500" y="1600200"/>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err="1">
                <a:solidFill>
                  <a:schemeClr val="tx1"/>
                </a:solidFill>
              </a:rPr>
              <a:t>Diagnositc</a:t>
            </a:r>
            <a:r>
              <a:rPr lang="en-US" sz="1200" b="1" dirty="0">
                <a:solidFill>
                  <a:schemeClr val="tx1"/>
                </a:solidFill>
              </a:rPr>
              <a:t> &amp; Preventative</a:t>
            </a:r>
          </a:p>
        </p:txBody>
      </p:sp>
      <p:sp>
        <p:nvSpPr>
          <p:cNvPr id="8" name="Pentagon 7"/>
          <p:cNvSpPr/>
          <p:nvPr/>
        </p:nvSpPr>
        <p:spPr>
          <a:xfrm>
            <a:off x="571500" y="3040889"/>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Basic Services</a:t>
            </a:r>
          </a:p>
        </p:txBody>
      </p:sp>
      <p:sp>
        <p:nvSpPr>
          <p:cNvPr id="9" name="Pentagon 8"/>
          <p:cNvSpPr/>
          <p:nvPr/>
        </p:nvSpPr>
        <p:spPr>
          <a:xfrm>
            <a:off x="571500" y="4343400"/>
            <a:ext cx="1295400" cy="99060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Major Services</a:t>
            </a:r>
          </a:p>
        </p:txBody>
      </p:sp>
      <p:sp>
        <p:nvSpPr>
          <p:cNvPr id="10" name="Pentagon 9"/>
          <p:cNvSpPr/>
          <p:nvPr/>
        </p:nvSpPr>
        <p:spPr>
          <a:xfrm>
            <a:off x="568569" y="5645911"/>
            <a:ext cx="1295400" cy="334108"/>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rPr>
              <a:t>Orthodontic</a:t>
            </a:r>
          </a:p>
        </p:txBody>
      </p:sp>
      <p:pic>
        <p:nvPicPr>
          <p:cNvPr id="4" name="Content Placeholder 3"/>
          <p:cNvPicPr>
            <a:picLocks noGrp="1" noChangeAspect="1"/>
          </p:cNvPicPr>
          <p:nvPr>
            <p:ph idx="1"/>
          </p:nvPr>
        </p:nvPicPr>
        <p:blipFill>
          <a:blip r:embed="rId2"/>
          <a:stretch>
            <a:fillRect/>
          </a:stretch>
        </p:blipFill>
        <p:spPr>
          <a:xfrm>
            <a:off x="1981200" y="914400"/>
            <a:ext cx="6268316" cy="5104727"/>
          </a:xfrm>
          <a:prstGeom prst="rect">
            <a:avLst/>
          </a:prstGeom>
        </p:spPr>
      </p:pic>
    </p:spTree>
    <p:extLst>
      <p:ext uri="{BB962C8B-B14F-4D97-AF65-F5344CB8AC3E}">
        <p14:creationId xmlns:p14="http://schemas.microsoft.com/office/powerpoint/2010/main" val="1397100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457200"/>
            <a:ext cx="76200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Definition of Eligible Dependents</a:t>
            </a:r>
          </a:p>
        </p:txBody>
      </p:sp>
      <p:sp>
        <p:nvSpPr>
          <p:cNvPr id="24" name="TextBox 23"/>
          <p:cNvSpPr txBox="1"/>
          <p:nvPr/>
        </p:nvSpPr>
        <p:spPr>
          <a:xfrm>
            <a:off x="990600" y="1066800"/>
            <a:ext cx="7991856" cy="4770537"/>
          </a:xfrm>
          <a:prstGeom prst="rect">
            <a:avLst/>
          </a:prstGeom>
          <a:noFill/>
        </p:spPr>
        <p:txBody>
          <a:bodyPr wrap="square" rtlCol="0">
            <a:spAutoFit/>
          </a:bodyPr>
          <a:lstStyle/>
          <a:p>
            <a:r>
              <a:rPr lang="en-US" sz="1600" dirty="0">
                <a:solidFill>
                  <a:schemeClr val="accent1">
                    <a:lumMod val="50000"/>
                  </a:schemeClr>
                </a:solidFill>
                <a:latin typeface="Arial" panose="020B0604020202020204" pitchFamily="34" charset="0"/>
                <a:cs typeface="Arial" panose="020B0604020202020204" pitchFamily="34" charset="0"/>
              </a:rPr>
              <a:t>Listed below are the definitions of a dependent based upon the guidelines of Kent State University’s benefit plans.</a:t>
            </a:r>
          </a:p>
          <a:p>
            <a:r>
              <a:rPr lang="en-US" sz="1600" dirty="0">
                <a:solidFill>
                  <a:schemeClr val="accent1">
                    <a:lumMod val="50000"/>
                  </a:schemeClr>
                </a:solidFill>
                <a:latin typeface="Arial" panose="020B0604020202020204" pitchFamily="34" charset="0"/>
                <a:cs typeface="Arial" panose="020B0604020202020204" pitchFamily="34" charset="0"/>
              </a:rPr>
              <a:t> </a:t>
            </a:r>
          </a:p>
          <a:p>
            <a:r>
              <a:rPr lang="en-US" sz="1600" b="1" dirty="0">
                <a:solidFill>
                  <a:schemeClr val="accent1">
                    <a:lumMod val="50000"/>
                  </a:schemeClr>
                </a:solidFill>
                <a:latin typeface="Arial" panose="020B0604020202020204" pitchFamily="34" charset="0"/>
                <a:cs typeface="Arial" panose="020B0604020202020204" pitchFamily="34" charset="0"/>
              </a:rPr>
              <a:t>Spouse: </a:t>
            </a:r>
            <a:r>
              <a:rPr lang="en-US" sz="1600" dirty="0">
                <a:solidFill>
                  <a:schemeClr val="accent1">
                    <a:lumMod val="50000"/>
                  </a:schemeClr>
                </a:solidFill>
                <a:latin typeface="Arial" panose="020B0604020202020204" pitchFamily="34" charset="0"/>
                <a:cs typeface="Arial" panose="020B0604020202020204" pitchFamily="34" charset="0"/>
              </a:rPr>
              <a:t>Your legal spouse.</a:t>
            </a:r>
          </a:p>
          <a:p>
            <a:endParaRPr lang="en-US" sz="1600" b="1" dirty="0">
              <a:solidFill>
                <a:schemeClr val="accent1">
                  <a:lumMod val="50000"/>
                </a:schemeClr>
              </a:solidFill>
              <a:latin typeface="Arial" panose="020B0604020202020204" pitchFamily="34" charset="0"/>
              <a:cs typeface="Arial" panose="020B0604020202020204" pitchFamily="34" charset="0"/>
            </a:endParaRPr>
          </a:p>
          <a:p>
            <a:r>
              <a:rPr lang="en-US" sz="1600" b="1" dirty="0">
                <a:solidFill>
                  <a:schemeClr val="accent1">
                    <a:lumMod val="50000"/>
                  </a:schemeClr>
                </a:solidFill>
                <a:latin typeface="Arial" panose="020B0604020202020204" pitchFamily="34" charset="0"/>
                <a:cs typeface="Arial" panose="020B0604020202020204" pitchFamily="34" charset="0"/>
              </a:rPr>
              <a:t>Domestic Partner</a:t>
            </a:r>
            <a:r>
              <a:rPr lang="en-US" sz="1600" dirty="0">
                <a:solidFill>
                  <a:schemeClr val="accent1">
                    <a:lumMod val="50000"/>
                  </a:schemeClr>
                </a:solidFill>
                <a:latin typeface="Arial" panose="020B0604020202020204" pitchFamily="34" charset="0"/>
                <a:cs typeface="Arial" panose="020B0604020202020204" pitchFamily="34" charset="0"/>
              </a:rPr>
              <a:t>: The employee’s same or opposite gender registered domestic partner.</a:t>
            </a:r>
          </a:p>
          <a:p>
            <a:endParaRPr lang="en-US" sz="1600" b="1" dirty="0">
              <a:solidFill>
                <a:schemeClr val="accent1">
                  <a:lumMod val="50000"/>
                </a:schemeClr>
              </a:solidFill>
              <a:latin typeface="Arial" panose="020B0604020202020204" pitchFamily="34" charset="0"/>
              <a:cs typeface="Arial" panose="020B0604020202020204" pitchFamily="34" charset="0"/>
            </a:endParaRPr>
          </a:p>
          <a:p>
            <a:r>
              <a:rPr lang="en-US" sz="1600" b="1" dirty="0">
                <a:solidFill>
                  <a:schemeClr val="accent1">
                    <a:lumMod val="50000"/>
                  </a:schemeClr>
                </a:solidFill>
                <a:latin typeface="Arial" panose="020B0604020202020204" pitchFamily="34" charset="0"/>
                <a:cs typeface="Arial" panose="020B0604020202020204" pitchFamily="34" charset="0"/>
              </a:rPr>
              <a:t>Child: </a:t>
            </a:r>
            <a:r>
              <a:rPr lang="en-US" sz="1600" dirty="0">
                <a:solidFill>
                  <a:schemeClr val="accent1">
                    <a:lumMod val="50000"/>
                  </a:schemeClr>
                </a:solidFill>
                <a:latin typeface="Arial" panose="020B0604020202020204" pitchFamily="34" charset="0"/>
                <a:cs typeface="Arial" panose="020B0604020202020204" pitchFamily="34" charset="0"/>
              </a:rPr>
              <a:t>A biological child, stepchild or adopted child of the employee or the employee’s spouse or registered domestic partner who is under the age of 26. A dependent child for whom the employee, the employee’s spouse or registered domestic partner has legal guardianship or legal custody.</a:t>
            </a:r>
          </a:p>
          <a:p>
            <a:endParaRPr lang="en-US" sz="1600" b="1" dirty="0">
              <a:solidFill>
                <a:schemeClr val="accent1">
                  <a:lumMod val="50000"/>
                </a:schemeClr>
              </a:solidFill>
              <a:latin typeface="Arial" panose="020B0604020202020204" pitchFamily="34" charset="0"/>
              <a:cs typeface="Arial" panose="020B0604020202020204" pitchFamily="34" charset="0"/>
            </a:endParaRPr>
          </a:p>
          <a:p>
            <a:r>
              <a:rPr lang="en-US" sz="1600" b="1" dirty="0">
                <a:solidFill>
                  <a:schemeClr val="accent1">
                    <a:lumMod val="50000"/>
                  </a:schemeClr>
                </a:solidFill>
                <a:latin typeface="Arial" panose="020B0604020202020204" pitchFamily="34" charset="0"/>
                <a:cs typeface="Arial" panose="020B0604020202020204" pitchFamily="34" charset="0"/>
              </a:rPr>
              <a:t>Disabled Child: </a:t>
            </a:r>
            <a:r>
              <a:rPr lang="en-US" sz="1600" dirty="0">
                <a:solidFill>
                  <a:schemeClr val="accent1">
                    <a:lumMod val="50000"/>
                  </a:schemeClr>
                </a:solidFill>
                <a:latin typeface="Arial" panose="020B0604020202020204" pitchFamily="34" charset="0"/>
                <a:cs typeface="Arial" panose="020B0604020202020204" pitchFamily="34" charset="0"/>
              </a:rPr>
              <a:t>The maximum dependent age limits do not apply for a child who cannot hold a self- supporting job due to a permanent physical disability if:</a:t>
            </a:r>
          </a:p>
          <a:p>
            <a:pPr lvl="0"/>
            <a:r>
              <a:rPr lang="en-US" sz="1600" dirty="0">
                <a:solidFill>
                  <a:schemeClr val="accent1">
                    <a:lumMod val="50000"/>
                  </a:schemeClr>
                </a:solidFill>
                <a:latin typeface="Arial" panose="020B0604020202020204" pitchFamily="34" charset="0"/>
                <a:cs typeface="Arial" panose="020B0604020202020204" pitchFamily="34" charset="0"/>
              </a:rPr>
              <a:t>The child becomes disabled prior to age 19 and remains disabled while covered under the medical plan(s).</a:t>
            </a:r>
          </a:p>
          <a:p>
            <a:pPr lvl="0"/>
            <a:r>
              <a:rPr lang="en-US" sz="1600" dirty="0">
                <a:solidFill>
                  <a:schemeClr val="accent1">
                    <a:lumMod val="50000"/>
                  </a:schemeClr>
                </a:solidFill>
                <a:latin typeface="Arial" panose="020B0604020202020204" pitchFamily="34" charset="0"/>
                <a:cs typeface="Arial" panose="020B0604020202020204" pitchFamily="34" charset="0"/>
              </a:rPr>
              <a:t>The physical or mental impairment is a result of either a congenital or acquired illness or injury leading to the individual being incapable of independent living.</a:t>
            </a:r>
          </a:p>
        </p:txBody>
      </p:sp>
    </p:spTree>
    <p:extLst>
      <p:ext uri="{BB962C8B-B14F-4D97-AF65-F5344CB8AC3E}">
        <p14:creationId xmlns:p14="http://schemas.microsoft.com/office/powerpoint/2010/main" val="3165037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83358" y="609600"/>
            <a:ext cx="7293930" cy="5638800"/>
          </a:xfrm>
          <a:prstGeom prst="rect">
            <a:avLst/>
          </a:prstGeom>
          <a:ln>
            <a:solidFill>
              <a:schemeClr val="bg1">
                <a:lumMod val="50000"/>
              </a:schemeClr>
            </a:solidFill>
          </a:ln>
        </p:spPr>
      </p:pic>
      <p:sp>
        <p:nvSpPr>
          <p:cNvPr id="6" name="TextBox 5"/>
          <p:cNvSpPr txBox="1"/>
          <p:nvPr/>
        </p:nvSpPr>
        <p:spPr>
          <a:xfrm rot="2293563">
            <a:off x="3185178" y="2281163"/>
            <a:ext cx="3784600" cy="1016000"/>
          </a:xfrm>
          <a:prstGeom prst="rect">
            <a:avLst/>
          </a:prstGeom>
          <a:noFill/>
          <a:scene3d>
            <a:camera prst="orthographicFront"/>
            <a:lightRig rig="threePt" dir="t"/>
          </a:scene3d>
          <a:sp3d contourW="12700">
            <a:contourClr>
              <a:schemeClr val="bg1">
                <a:lumMod val="50000"/>
                <a:lumOff val="50000"/>
              </a:schemeClr>
            </a:contourClr>
          </a:sp3d>
        </p:spPr>
        <p:txBody>
          <a:bodyPr>
            <a:spAutoFit/>
          </a:bodyPr>
          <a:lstStyle/>
          <a:p>
            <a:pPr algn="ctr">
              <a:defRPr/>
            </a:pPr>
            <a:r>
              <a:rPr lang="en-US" sz="6000" dirty="0">
                <a:solidFill>
                  <a:schemeClr val="bg1">
                    <a:lumMod val="50000"/>
                  </a:schemeClr>
                </a:solidFill>
              </a:rPr>
              <a:t>Sample</a:t>
            </a:r>
          </a:p>
        </p:txBody>
      </p:sp>
      <p:sp>
        <p:nvSpPr>
          <p:cNvPr id="4" name="Explosion 2 3"/>
          <p:cNvSpPr/>
          <p:nvPr/>
        </p:nvSpPr>
        <p:spPr>
          <a:xfrm rot="20820707">
            <a:off x="158699" y="1153753"/>
            <a:ext cx="2320767" cy="1676400"/>
          </a:xfrm>
          <a:prstGeom prst="irregularSeal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Due 30 days from hire</a:t>
            </a:r>
          </a:p>
        </p:txBody>
      </p:sp>
    </p:spTree>
    <p:extLst>
      <p:ext uri="{BB962C8B-B14F-4D97-AF65-F5344CB8AC3E}">
        <p14:creationId xmlns:p14="http://schemas.microsoft.com/office/powerpoint/2010/main" val="1593251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6632" y="304800"/>
            <a:ext cx="76200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Domestic Partner Benefits</a:t>
            </a:r>
          </a:p>
        </p:txBody>
      </p:sp>
      <p:sp>
        <p:nvSpPr>
          <p:cNvPr id="3" name="Rectangle 2"/>
          <p:cNvSpPr/>
          <p:nvPr/>
        </p:nvSpPr>
        <p:spPr>
          <a:xfrm>
            <a:off x="838200" y="1143000"/>
            <a:ext cx="8267700" cy="4401205"/>
          </a:xfrm>
          <a:prstGeom prst="rect">
            <a:avLst/>
          </a:prstGeom>
        </p:spPr>
        <p:txBody>
          <a:bodyPr wrap="square">
            <a:spAutoFit/>
          </a:bodyPr>
          <a:lstStyle/>
          <a:p>
            <a:pPr eaLnBrk="1" hangingPunct="1">
              <a:defRPr/>
            </a:pPr>
            <a:r>
              <a:rPr lang="en-US" sz="2000" dirty="0">
                <a:solidFill>
                  <a:srgbClr val="262673"/>
                </a:solidFill>
                <a:latin typeface="Arial" panose="020B0604020202020204" pitchFamily="34" charset="0"/>
                <a:cs typeface="Arial" panose="020B0604020202020204" pitchFamily="34" charset="0"/>
              </a:rPr>
              <a:t>Kent State offers Domestic Partner benefits to eligible employees.</a:t>
            </a:r>
          </a:p>
          <a:p>
            <a:pPr eaLnBrk="1" hangingPunct="1">
              <a:defRPr/>
            </a:pPr>
            <a:endParaRPr lang="en-US" sz="2000" dirty="0">
              <a:solidFill>
                <a:srgbClr val="262673"/>
              </a:solidFill>
              <a:latin typeface="Arial" panose="020B0604020202020204" pitchFamily="34" charset="0"/>
              <a:cs typeface="Arial" panose="020B0604020202020204" pitchFamily="34" charset="0"/>
            </a:endParaRPr>
          </a:p>
          <a:p>
            <a:pPr eaLnBrk="1" hangingPunct="1">
              <a:defRPr/>
            </a:pPr>
            <a:r>
              <a:rPr lang="en-US" sz="2000" dirty="0">
                <a:solidFill>
                  <a:srgbClr val="262673"/>
                </a:solidFill>
                <a:latin typeface="Arial" panose="020B0604020202020204" pitchFamily="34" charset="0"/>
                <a:cs typeface="Arial" panose="020B0604020202020204" pitchFamily="34" charset="0"/>
              </a:rPr>
              <a:t>The benefits are extended to both same and opposite gender partners of faculty and staff and their eligible dependents which include:</a:t>
            </a:r>
          </a:p>
          <a:p>
            <a:pPr eaLnBrk="1" hangingPunct="1">
              <a:defRPr/>
            </a:pPr>
            <a:endParaRPr lang="en-US" sz="2000" dirty="0">
              <a:solidFill>
                <a:srgbClr val="262673"/>
              </a:solidFill>
              <a:latin typeface="Arial" panose="020B0604020202020204" pitchFamily="34" charset="0"/>
              <a:cs typeface="Arial" panose="020B0604020202020204" pitchFamily="34" charset="0"/>
            </a:endParaRPr>
          </a:p>
          <a:p>
            <a:pPr lvl="2" indent="-342900">
              <a:buFont typeface="Wingdings" panose="05000000000000000000" pitchFamily="2" charset="2"/>
              <a:buChar char="v"/>
              <a:defRPr/>
            </a:pPr>
            <a:r>
              <a:rPr lang="en-US" sz="2000" dirty="0">
                <a:solidFill>
                  <a:srgbClr val="262673"/>
                </a:solidFill>
                <a:latin typeface="Arial" panose="020B0604020202020204" pitchFamily="34" charset="0"/>
                <a:cs typeface="Arial" panose="020B0604020202020204" pitchFamily="34" charset="0"/>
              </a:rPr>
              <a:t>Medical, prescription drugs, vision and dental insurance</a:t>
            </a:r>
          </a:p>
          <a:p>
            <a:pPr lvl="2" indent="-342900">
              <a:buFont typeface="Wingdings" panose="05000000000000000000" pitchFamily="2" charset="2"/>
              <a:buChar char="v"/>
              <a:defRPr/>
            </a:pPr>
            <a:r>
              <a:rPr lang="en-US" sz="2000" dirty="0">
                <a:solidFill>
                  <a:srgbClr val="262673"/>
                </a:solidFill>
                <a:latin typeface="Arial" panose="020B0604020202020204" pitchFamily="34" charset="0"/>
                <a:cs typeface="Arial" panose="020B0604020202020204" pitchFamily="34" charset="0"/>
              </a:rPr>
              <a:t>Dependent life insurance</a:t>
            </a:r>
          </a:p>
          <a:p>
            <a:pPr marL="914400" lvl="7" indent="-342900">
              <a:buFont typeface="Wingdings" panose="05000000000000000000" pitchFamily="2" charset="2"/>
              <a:buChar char="v"/>
              <a:defRPr/>
            </a:pPr>
            <a:r>
              <a:rPr lang="en-US" sz="2000" dirty="0">
                <a:solidFill>
                  <a:srgbClr val="262673"/>
                </a:solidFill>
                <a:latin typeface="Arial" panose="020B0604020202020204" pitchFamily="34" charset="0"/>
                <a:cs typeface="Arial" panose="020B0604020202020204" pitchFamily="34" charset="0"/>
              </a:rPr>
              <a:t>Voluntary Accidental Death and Dismemberment Insurance (AD&amp;D)</a:t>
            </a:r>
          </a:p>
          <a:p>
            <a:pPr marL="914400" lvl="7" indent="-342900">
              <a:buFont typeface="Wingdings" panose="05000000000000000000" pitchFamily="2" charset="2"/>
              <a:buChar char="v"/>
              <a:defRPr/>
            </a:pPr>
            <a:r>
              <a:rPr lang="en-US" sz="2000" dirty="0">
                <a:solidFill>
                  <a:srgbClr val="262673"/>
                </a:solidFill>
                <a:latin typeface="Arial" panose="020B0604020202020204" pitchFamily="34" charset="0"/>
                <a:cs typeface="Arial" panose="020B0604020202020204" pitchFamily="34" charset="0"/>
              </a:rPr>
              <a:t>Tuition Fee Waiver</a:t>
            </a:r>
          </a:p>
          <a:p>
            <a:pPr lvl="3" eaLnBrk="1" hangingPunct="1">
              <a:defRPr/>
            </a:pPr>
            <a:endParaRPr lang="en-US" sz="2000" dirty="0">
              <a:solidFill>
                <a:srgbClr val="262673"/>
              </a:solidFill>
              <a:latin typeface="Arial" panose="020B0604020202020204" pitchFamily="34" charset="0"/>
              <a:cs typeface="Arial" panose="020B0604020202020204" pitchFamily="34" charset="0"/>
            </a:endParaRPr>
          </a:p>
          <a:p>
            <a:pPr eaLnBrk="1" hangingPunct="1">
              <a:defRPr/>
            </a:pPr>
            <a:r>
              <a:rPr lang="en-US" sz="2000" dirty="0">
                <a:solidFill>
                  <a:srgbClr val="262673"/>
                </a:solidFill>
                <a:latin typeface="Arial" panose="020B0604020202020204" pitchFamily="34" charset="0"/>
                <a:cs typeface="Arial" panose="020B0604020202020204" pitchFamily="34" charset="0"/>
              </a:rPr>
              <a:t>Applicants must complete Affidavit of Domestic Partnership and provide (3) supporting documentations. Details regarding this process can be found on HR Benefits website at:  </a:t>
            </a:r>
            <a:r>
              <a:rPr lang="en-US" sz="2000" u="sng" dirty="0">
                <a:solidFill>
                  <a:srgbClr val="262673"/>
                </a:solidFill>
                <a:latin typeface="Arial" panose="020B0604020202020204" pitchFamily="34" charset="0"/>
                <a:cs typeface="Arial" panose="020B0604020202020204" pitchFamily="34" charset="0"/>
                <a:hlinkClick r:id="rId3"/>
              </a:rPr>
              <a:t>www.kent.edu/hr/benefits</a:t>
            </a:r>
            <a:endParaRPr lang="en-US" sz="2000" u="sng" dirty="0">
              <a:solidFill>
                <a:srgbClr val="2626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7866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8314" y="381000"/>
            <a:ext cx="4275600" cy="5567467"/>
          </a:xfrm>
          <a:prstGeom prst="rect">
            <a:avLst/>
          </a:prstGeom>
        </p:spPr>
      </p:pic>
      <p:sp>
        <p:nvSpPr>
          <p:cNvPr id="4" name="Explosion 2 3"/>
          <p:cNvSpPr/>
          <p:nvPr/>
        </p:nvSpPr>
        <p:spPr>
          <a:xfrm rot="20820707">
            <a:off x="1210057" y="790068"/>
            <a:ext cx="2539231" cy="2241944"/>
          </a:xfrm>
          <a:prstGeom prst="irregularSeal2">
            <a:avLst/>
          </a:prstGeom>
          <a:ln w="53975">
            <a:solidFill>
              <a:srgbClr val="FFC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t>Let’s get it done in 31!</a:t>
            </a:r>
          </a:p>
        </p:txBody>
      </p:sp>
      <p:sp>
        <p:nvSpPr>
          <p:cNvPr id="8" name="Explosion 1 7"/>
          <p:cNvSpPr/>
          <p:nvPr/>
        </p:nvSpPr>
        <p:spPr>
          <a:xfrm rot="1316035">
            <a:off x="6045884" y="2673472"/>
            <a:ext cx="2591423" cy="2667000"/>
          </a:xfrm>
          <a:prstGeom prst="irregularSeal1">
            <a:avLst/>
          </a:prstGeom>
          <a:ln w="63500">
            <a:solidFill>
              <a:srgbClr val="FFC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t>Avoid delays receiving your medical IDs</a:t>
            </a:r>
          </a:p>
        </p:txBody>
      </p:sp>
    </p:spTree>
    <p:extLst>
      <p:ext uri="{BB962C8B-B14F-4D97-AF65-F5344CB8AC3E}">
        <p14:creationId xmlns:p14="http://schemas.microsoft.com/office/powerpoint/2010/main" val="2150105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Box 3"/>
          <p:cNvSpPr txBox="1">
            <a:spLocks noChangeArrowheads="1"/>
          </p:cNvSpPr>
          <p:nvPr/>
        </p:nvSpPr>
        <p:spPr bwMode="auto">
          <a:xfrm>
            <a:off x="1219200" y="457200"/>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200" b="1" dirty="0">
                <a:solidFill>
                  <a:srgbClr val="262673"/>
                </a:solidFill>
                <a:cs typeface="Arial" panose="020B0604020202020204" pitchFamily="34" charset="0"/>
              </a:rPr>
              <a:t>Alternative Insurance Coverage</a:t>
            </a:r>
          </a:p>
          <a:p>
            <a:pPr algn="ctr"/>
            <a:r>
              <a:rPr lang="ja-JP" altLang="en-US" sz="2200" b="1" dirty="0">
                <a:solidFill>
                  <a:srgbClr val="262673"/>
                </a:solidFill>
                <a:cs typeface="Arial" panose="020B0604020202020204" pitchFamily="34" charset="0"/>
              </a:rPr>
              <a:t>“</a:t>
            </a:r>
            <a:r>
              <a:rPr lang="en-US" altLang="ja-JP" sz="2200" b="1" dirty="0">
                <a:solidFill>
                  <a:srgbClr val="262673"/>
                </a:solidFill>
                <a:cs typeface="Arial" panose="020B0604020202020204" pitchFamily="34" charset="0"/>
              </a:rPr>
              <a:t>Opt-Out</a:t>
            </a:r>
            <a:r>
              <a:rPr lang="ja-JP" altLang="en-US" sz="2200" b="1" dirty="0">
                <a:solidFill>
                  <a:srgbClr val="262673"/>
                </a:solidFill>
                <a:cs typeface="Arial" panose="020B0604020202020204" pitchFamily="34" charset="0"/>
              </a:rPr>
              <a:t>”</a:t>
            </a:r>
            <a:endParaRPr lang="en-US" altLang="en-US" sz="2200" b="1" dirty="0">
              <a:solidFill>
                <a:srgbClr val="262673"/>
              </a:solidFill>
              <a:cs typeface="Arial" panose="020B0604020202020204" pitchFamily="34" charset="0"/>
            </a:endParaRPr>
          </a:p>
        </p:txBody>
      </p:sp>
      <p:sp>
        <p:nvSpPr>
          <p:cNvPr id="39941" name="Rectangle 2"/>
          <p:cNvSpPr>
            <a:spLocks noChangeArrowheads="1"/>
          </p:cNvSpPr>
          <p:nvPr/>
        </p:nvSpPr>
        <p:spPr bwMode="auto">
          <a:xfrm>
            <a:off x="1371600" y="1371600"/>
            <a:ext cx="70104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0000"/>
              </a:lnSpc>
              <a:buFont typeface="Wingdings" pitchFamily="2" charset="2"/>
              <a:buChar char="Ø"/>
            </a:pPr>
            <a:r>
              <a:rPr lang="en-US" altLang="en-US" sz="2000" dirty="0">
                <a:solidFill>
                  <a:srgbClr val="262673"/>
                </a:solidFill>
                <a:ea typeface="+mn-ea"/>
                <a:cs typeface="Arial" panose="020B0604020202020204" pitchFamily="34" charset="0"/>
              </a:rPr>
              <a:t>Employees with other coverage may opt-out of health coverage.</a:t>
            </a:r>
          </a:p>
          <a:p>
            <a:pPr eaLnBrk="1" hangingPunct="1">
              <a:lnSpc>
                <a:spcPct val="80000"/>
              </a:lnSpc>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lnSpc>
                <a:spcPct val="80000"/>
              </a:lnSpc>
              <a:buFont typeface="Wingdings" pitchFamily="2" charset="2"/>
              <a:buChar char="Ø"/>
            </a:pPr>
            <a:r>
              <a:rPr lang="en-US" altLang="en-US" sz="2000" dirty="0">
                <a:solidFill>
                  <a:srgbClr val="262673"/>
                </a:solidFill>
                <a:ea typeface="+mn-ea"/>
                <a:cs typeface="Arial" panose="020B0604020202020204" pitchFamily="34" charset="0"/>
              </a:rPr>
              <a:t>Must provide documentation of alternative coverage along with the completed Affidavit of Alternative Coverage form.</a:t>
            </a:r>
          </a:p>
          <a:p>
            <a:pPr eaLnBrk="1" hangingPunct="1">
              <a:lnSpc>
                <a:spcPct val="80000"/>
              </a:lnSpc>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lnSpc>
                <a:spcPct val="80000"/>
              </a:lnSpc>
              <a:buFont typeface="Wingdings" pitchFamily="2" charset="2"/>
              <a:buChar char="Ø"/>
            </a:pPr>
            <a:r>
              <a:rPr lang="en-US" altLang="en-US" sz="2000" dirty="0">
                <a:solidFill>
                  <a:srgbClr val="262673"/>
                </a:solidFill>
                <a:ea typeface="+mn-ea"/>
                <a:cs typeface="Arial" panose="020B0604020202020204" pitchFamily="34" charset="0"/>
              </a:rPr>
              <a:t>Opt-out incentive of $50.00 per pay equal to $100.00 month or $1,200.00 per year!</a:t>
            </a:r>
          </a:p>
          <a:p>
            <a:pPr eaLnBrk="1" hangingPunct="1">
              <a:lnSpc>
                <a:spcPct val="80000"/>
              </a:lnSpc>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lnSpc>
                <a:spcPct val="80000"/>
              </a:lnSpc>
              <a:buFont typeface="Wingdings" pitchFamily="2" charset="2"/>
              <a:buChar char="Ø"/>
            </a:pPr>
            <a:r>
              <a:rPr lang="en-US" altLang="en-US" sz="2000" dirty="0">
                <a:solidFill>
                  <a:srgbClr val="262673"/>
                </a:solidFill>
                <a:ea typeface="+mn-ea"/>
                <a:cs typeface="Arial" panose="020B0604020202020204" pitchFamily="34" charset="0"/>
              </a:rPr>
              <a:t>Opt-out applies to medical, prescription drug, vision AND dental.</a:t>
            </a:r>
            <a:endParaRPr lang="en-US" altLang="en-US" sz="2000" dirty="0">
              <a:solidFill>
                <a:schemeClr val="accent2"/>
              </a:solidFill>
              <a:cs typeface="Arial" panose="020B0604020202020204" pitchFamily="34" charset="0"/>
            </a:endParaRPr>
          </a:p>
          <a:p>
            <a:pPr eaLnBrk="1" hangingPunct="1">
              <a:lnSpc>
                <a:spcPct val="80000"/>
              </a:lnSpc>
              <a:buFont typeface="Wingdings" pitchFamily="2" charset="2"/>
              <a:buChar char="Ø"/>
            </a:pPr>
            <a:endParaRPr lang="en-US" altLang="en-US" sz="2000" dirty="0">
              <a:solidFill>
                <a:schemeClr val="accent2"/>
              </a:solidFill>
              <a:cs typeface="Arial" panose="020B0604020202020204" pitchFamily="34" charset="0"/>
            </a:endParaRPr>
          </a:p>
          <a:p>
            <a:pPr>
              <a:lnSpc>
                <a:spcPct val="80000"/>
              </a:lnSpc>
              <a:buFont typeface="Wingdings" pitchFamily="2" charset="2"/>
              <a:buChar char="Ø"/>
            </a:pPr>
            <a:r>
              <a:rPr lang="en-US" altLang="en-US" sz="2000" dirty="0">
                <a:solidFill>
                  <a:srgbClr val="262673"/>
                </a:solidFill>
                <a:cs typeface="Arial" panose="020B0604020202020204" pitchFamily="34" charset="0"/>
              </a:rPr>
              <a:t>This form can be found at </a:t>
            </a:r>
            <a:r>
              <a:rPr lang="en-US" altLang="en-US" sz="2000" b="1" dirty="0">
                <a:solidFill>
                  <a:srgbClr val="262673"/>
                </a:solidFill>
                <a:cs typeface="Arial" panose="020B0604020202020204" pitchFamily="34" charset="0"/>
                <a:hlinkClick r:id="rId3"/>
              </a:rPr>
              <a:t>http://www.kent.edu/hr/benefits/medical-insurance. </a:t>
            </a:r>
            <a:r>
              <a:rPr lang="en-US" altLang="en-US" sz="2000" dirty="0">
                <a:solidFill>
                  <a:srgbClr val="262673"/>
                </a:solidFill>
                <a:cs typeface="Arial" panose="020B0604020202020204" pitchFamily="34" charset="0"/>
              </a:rPr>
              <a:t>Click on Opt-Out Affidavit in the middle of the page.</a:t>
            </a:r>
          </a:p>
          <a:p>
            <a:pPr marL="0" indent="0" eaLnBrk="1" hangingPunct="1">
              <a:lnSpc>
                <a:spcPct val="80000"/>
              </a:lnSpc>
            </a:pPr>
            <a:endParaRPr lang="en-US" altLang="en-US" sz="2000" dirty="0">
              <a:solidFill>
                <a:schemeClr val="accent2"/>
              </a:solidFill>
              <a:cs typeface="Arial" panose="020B0604020202020204" pitchFamily="34" charset="0"/>
            </a:endParaRPr>
          </a:p>
        </p:txBody>
      </p:sp>
    </p:spTree>
    <p:extLst>
      <p:ext uri="{BB962C8B-B14F-4D97-AF65-F5344CB8AC3E}">
        <p14:creationId xmlns:p14="http://schemas.microsoft.com/office/powerpoint/2010/main" val="224859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607"/>
            <a:ext cx="9067800" cy="1341862"/>
          </a:xfrm>
        </p:spPr>
        <p:txBody>
          <a:bodyPr/>
          <a:lstStyle/>
          <a:p>
            <a:pPr algn="ctr" defTabSz="914400">
              <a:defRPr/>
            </a:pPr>
            <a:r>
              <a:rPr lang="en-US" dirty="0"/>
              <a:t>	</a:t>
            </a:r>
            <a:r>
              <a:rPr lang="en-US" sz="2200" dirty="0">
                <a:solidFill>
                  <a:srgbClr val="000099"/>
                </a:solidFill>
                <a:latin typeface="Arial" panose="020B0604020202020204" pitchFamily="34" charset="0"/>
                <a:ea typeface="+mn-ea"/>
                <a:cs typeface="Arial" panose="020B0604020202020204" pitchFamily="34" charset="0"/>
              </a:rPr>
              <a:t>How It Works</a:t>
            </a:r>
          </a:p>
        </p:txBody>
      </p:sp>
      <p:sp>
        <p:nvSpPr>
          <p:cNvPr id="3" name="Content Placeholder 2"/>
          <p:cNvSpPr>
            <a:spLocks noGrp="1"/>
          </p:cNvSpPr>
          <p:nvPr>
            <p:ph idx="1"/>
          </p:nvPr>
        </p:nvSpPr>
        <p:spPr>
          <a:xfrm>
            <a:off x="1257300" y="1676400"/>
            <a:ext cx="7886700" cy="4072891"/>
          </a:xfrm>
        </p:spPr>
        <p:txBody>
          <a:bodyPr>
            <a:normAutofit/>
          </a:bodyPr>
          <a:lstStyle/>
          <a:p>
            <a:pPr marL="0" indent="0">
              <a:buNone/>
            </a:pPr>
            <a:r>
              <a:rPr lang="en-US" sz="2400" u="sng" dirty="0"/>
              <a:t>Tier One</a:t>
            </a:r>
            <a:r>
              <a:rPr lang="en-US" sz="2400" dirty="0"/>
              <a:t> (Deadline is June 30) </a:t>
            </a:r>
          </a:p>
          <a:p>
            <a:pPr marL="0" indent="0">
              <a:buNone/>
            </a:pPr>
            <a:endParaRPr lang="en-US" dirty="0"/>
          </a:p>
          <a:p>
            <a:pPr marL="457200" indent="-457200">
              <a:buFont typeface="+mj-lt"/>
              <a:buAutoNum type="arabicPeriod"/>
            </a:pPr>
            <a:r>
              <a:rPr lang="en-US" sz="2000" b="0" dirty="0">
                <a:solidFill>
                  <a:schemeClr val="tx1"/>
                </a:solidFill>
              </a:rPr>
              <a:t>Complete your </a:t>
            </a:r>
            <a:r>
              <a:rPr lang="en-US" sz="2000" b="0" i="1" dirty="0">
                <a:solidFill>
                  <a:schemeClr val="tx1"/>
                </a:solidFill>
              </a:rPr>
              <a:t>Know Your Numbers </a:t>
            </a:r>
            <a:r>
              <a:rPr lang="en-US" sz="2000" b="0" dirty="0">
                <a:solidFill>
                  <a:schemeClr val="tx1"/>
                </a:solidFill>
              </a:rPr>
              <a:t>health screening at the worksite </a:t>
            </a:r>
            <a:r>
              <a:rPr lang="en-US" sz="2000" i="1" dirty="0">
                <a:solidFill>
                  <a:schemeClr val="tx1"/>
                </a:solidFill>
              </a:rPr>
              <a:t>or</a:t>
            </a:r>
            <a:r>
              <a:rPr lang="en-US" sz="2000" b="0" dirty="0">
                <a:solidFill>
                  <a:schemeClr val="tx1"/>
                </a:solidFill>
              </a:rPr>
              <a:t> with your primary care physician (PCP) </a:t>
            </a:r>
            <a:br>
              <a:rPr lang="en-US" sz="2000" b="0" dirty="0">
                <a:solidFill>
                  <a:schemeClr val="tx1"/>
                </a:solidFill>
              </a:rPr>
            </a:br>
            <a:endParaRPr lang="en-US" sz="2000" b="0" dirty="0">
              <a:solidFill>
                <a:schemeClr val="tx1"/>
              </a:solidFill>
            </a:endParaRPr>
          </a:p>
          <a:p>
            <a:pPr marL="457200" indent="-457200">
              <a:buFont typeface="+mj-lt"/>
              <a:buAutoNum type="arabicPeriod"/>
            </a:pPr>
            <a:r>
              <a:rPr lang="en-US" sz="2000" b="0" dirty="0">
                <a:solidFill>
                  <a:schemeClr val="tx1"/>
                </a:solidFill>
              </a:rPr>
              <a:t>Complete your health risk assessment (HRA)</a:t>
            </a:r>
          </a:p>
          <a:p>
            <a:pPr marL="0" indent="0">
              <a:buNone/>
            </a:pPr>
            <a:endParaRPr lang="en-US" sz="2000" b="0" dirty="0"/>
          </a:p>
          <a:p>
            <a:pPr marL="0" indent="0" algn="ctr">
              <a:buNone/>
            </a:pPr>
            <a:r>
              <a:rPr lang="en-US" u="sng" dirty="0"/>
              <a:t>Tier One </a:t>
            </a:r>
            <a:r>
              <a:rPr lang="en-US" dirty="0"/>
              <a:t>reward is $150 wellness incentive added to your pay or, if eligible, to your health savings account (HSA)</a:t>
            </a:r>
          </a:p>
        </p:txBody>
      </p:sp>
    </p:spTree>
    <p:extLst>
      <p:ext uri="{BB962C8B-B14F-4D97-AF65-F5344CB8AC3E}">
        <p14:creationId xmlns:p14="http://schemas.microsoft.com/office/powerpoint/2010/main" val="1462529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90800" y="228600"/>
            <a:ext cx="4515784" cy="5882524"/>
          </a:xfrm>
          <a:prstGeom prst="rect">
            <a:avLst/>
          </a:prstGeom>
          <a:ln>
            <a:solidFill>
              <a:schemeClr val="bg1">
                <a:lumMod val="50000"/>
              </a:schemeClr>
            </a:solidFill>
          </a:ln>
        </p:spPr>
      </p:pic>
      <p:sp>
        <p:nvSpPr>
          <p:cNvPr id="6" name="TextBox 5"/>
          <p:cNvSpPr txBox="1"/>
          <p:nvPr/>
        </p:nvSpPr>
        <p:spPr>
          <a:xfrm rot="2293563">
            <a:off x="3185178" y="2615736"/>
            <a:ext cx="3784600" cy="1016000"/>
          </a:xfrm>
          <a:prstGeom prst="rect">
            <a:avLst/>
          </a:prstGeom>
          <a:noFill/>
          <a:scene3d>
            <a:camera prst="orthographicFront"/>
            <a:lightRig rig="threePt" dir="t"/>
          </a:scene3d>
          <a:sp3d contourW="12700">
            <a:contourClr>
              <a:schemeClr val="bg1">
                <a:lumMod val="50000"/>
                <a:lumOff val="50000"/>
              </a:schemeClr>
            </a:contourClr>
          </a:sp3d>
        </p:spPr>
        <p:txBody>
          <a:bodyPr>
            <a:spAutoFit/>
          </a:bodyPr>
          <a:lstStyle/>
          <a:p>
            <a:pPr algn="ctr">
              <a:defRPr/>
            </a:pPr>
            <a:r>
              <a:rPr lang="en-US" sz="6000" dirty="0">
                <a:solidFill>
                  <a:schemeClr val="bg1">
                    <a:lumMod val="50000"/>
                  </a:schemeClr>
                </a:solidFill>
              </a:rPr>
              <a:t>Sample</a:t>
            </a:r>
          </a:p>
        </p:txBody>
      </p:sp>
    </p:spTree>
    <p:extLst>
      <p:ext uri="{BB962C8B-B14F-4D97-AF65-F5344CB8AC3E}">
        <p14:creationId xmlns:p14="http://schemas.microsoft.com/office/powerpoint/2010/main" val="3399102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600" y="549492"/>
            <a:ext cx="7620000" cy="769441"/>
          </a:xfrm>
          <a:prstGeom prst="rect">
            <a:avLst/>
          </a:prstGeom>
          <a:noFill/>
        </p:spPr>
        <p:txBody>
          <a:bodyPr>
            <a:spAutoFit/>
          </a:bodyPr>
          <a:lstStyle/>
          <a:p>
            <a:pPr algn="ctr">
              <a:defRPr/>
            </a:pPr>
            <a:r>
              <a:rPr lang="en-US" sz="2200" b="1" dirty="0">
                <a:solidFill>
                  <a:srgbClr val="262673"/>
                </a:solidFill>
                <a:latin typeface="Arial" panose="020B0604020202020204" pitchFamily="34" charset="0"/>
                <a:cs typeface="Arial" panose="020B0604020202020204" pitchFamily="34" charset="0"/>
              </a:rPr>
              <a:t>Group Term Life Insurance</a:t>
            </a:r>
          </a:p>
          <a:p>
            <a:pPr algn="ctr">
              <a:defRPr/>
            </a:pPr>
            <a:r>
              <a:rPr lang="en-US" sz="2200" b="1" dirty="0">
                <a:solidFill>
                  <a:srgbClr val="262673"/>
                </a:solidFill>
                <a:latin typeface="Arial" panose="020B0604020202020204" pitchFamily="34" charset="0"/>
                <a:cs typeface="Arial" panose="020B0604020202020204" pitchFamily="34" charset="0"/>
              </a:rPr>
              <a:t>AD&amp;D Coverage</a:t>
            </a:r>
          </a:p>
        </p:txBody>
      </p:sp>
      <p:sp>
        <p:nvSpPr>
          <p:cNvPr id="5" name="Rectangle 3"/>
          <p:cNvSpPr>
            <a:spLocks noGrp="1" noChangeArrowheads="1"/>
          </p:cNvSpPr>
          <p:nvPr>
            <p:ph type="body" idx="4294967295"/>
          </p:nvPr>
        </p:nvSpPr>
        <p:spPr>
          <a:xfrm>
            <a:off x="1392936" y="1752600"/>
            <a:ext cx="6684264" cy="3200400"/>
          </a:xfrm>
        </p:spPr>
        <p:txBody>
          <a:bodyPr>
            <a:normAutofit/>
          </a:bodyPr>
          <a:lstStyle/>
          <a:p>
            <a:pPr eaLnBrk="1" hangingPunct="1">
              <a:defRPr/>
            </a:pPr>
            <a:endParaRPr lang="en-US" sz="2000" b="0" dirty="0">
              <a:solidFill>
                <a:schemeClr val="accent2"/>
              </a:solidFill>
              <a:latin typeface="Arial" panose="020B0604020202020204" pitchFamily="34" charset="0"/>
              <a:cs typeface="Arial" panose="020B0604020202020204" pitchFamily="34" charset="0"/>
            </a:endParaRPr>
          </a:p>
          <a:p>
            <a:pPr marL="342900" indent="-342900" eaLnBrk="1" hangingPunct="1">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Employer-paid term life insurance for full-time employees provided by Standard Life Insurance Company </a:t>
            </a:r>
          </a:p>
          <a:p>
            <a:pPr marL="342900" indent="-342900" eaLnBrk="1" hangingPunct="1">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Coverage equal to 3 times base salary up to $225,000</a:t>
            </a:r>
          </a:p>
          <a:p>
            <a:pPr marL="342900" indent="-342900" eaLnBrk="1" hangingPunct="1">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Includes AD&amp;D  coverage</a:t>
            </a:r>
          </a:p>
          <a:p>
            <a:pPr marL="342900" indent="-342900" eaLnBrk="1" hangingPunct="1">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Employees must designate beneficiaries</a:t>
            </a:r>
          </a:p>
          <a:p>
            <a:pPr marL="342900" indent="-342900" eaLnBrk="1" hangingPunct="1">
              <a:buFont typeface="Wingdings" pitchFamily="2" charset="2"/>
              <a:buChar char="Ø"/>
              <a:defRPr/>
            </a:pPr>
            <a:endParaRPr lang="en-US" sz="2000" b="0" dirty="0">
              <a:solidFill>
                <a:srgbClr val="262673"/>
              </a:solidFill>
              <a:latin typeface="Arial" panose="020B0604020202020204" pitchFamily="34" charset="0"/>
              <a:cs typeface="Arial" panose="020B0604020202020204" pitchFamily="34" charset="0"/>
            </a:endParaRPr>
          </a:p>
          <a:p>
            <a:pPr eaLnBrk="1" hangingPunct="1">
              <a:defRPr/>
            </a:pPr>
            <a:endParaRPr lang="en-US" sz="2000" b="0" dirty="0">
              <a:solidFill>
                <a:srgbClr val="262673"/>
              </a:solidFill>
              <a:latin typeface="Arial" panose="020B0604020202020204" pitchFamily="34" charset="0"/>
              <a:cs typeface="Arial" panose="020B0604020202020204" pitchFamily="34" charset="0"/>
            </a:endParaRPr>
          </a:p>
        </p:txBody>
      </p:sp>
      <p:pic>
        <p:nvPicPr>
          <p:cNvPr id="20487" name="Picture 7" descr="C:\Users\shealdso\AppData\Local\Microsoft\Windows\Temporary Internet Files\Content.IE5\4LRB0VOK\MP900431821[1].jpg"/>
          <p:cNvPicPr>
            <a:picLocks noChangeAspect="1" noChangeArrowheads="1"/>
          </p:cNvPicPr>
          <p:nvPr/>
        </p:nvPicPr>
        <p:blipFill>
          <a:blip r:embed="rId3">
            <a:extLst/>
          </a:blip>
          <a:srcRect/>
          <a:stretch>
            <a:fillRect/>
          </a:stretch>
        </p:blipFill>
        <p:spPr bwMode="auto">
          <a:xfrm>
            <a:off x="6783387" y="4114800"/>
            <a:ext cx="2360613" cy="2305716"/>
          </a:xfrm>
          <a:prstGeom prst="rect">
            <a:avLst/>
          </a:prstGeom>
          <a:noFill/>
          <a:effectLst>
            <a:softEdge rad="127000"/>
          </a:effectLst>
          <a:extLst/>
        </p:spPr>
      </p:pic>
    </p:spTree>
    <p:extLst>
      <p:ext uri="{BB962C8B-B14F-4D97-AF65-F5344CB8AC3E}">
        <p14:creationId xmlns:p14="http://schemas.microsoft.com/office/powerpoint/2010/main" val="351874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304800"/>
            <a:ext cx="7620000" cy="1446550"/>
          </a:xfrm>
          <a:prstGeom prst="rect">
            <a:avLst/>
          </a:prstGeom>
          <a:noFill/>
        </p:spPr>
        <p:txBody>
          <a:bodyPr>
            <a:spAutoFit/>
          </a:bodyPr>
          <a:lstStyle/>
          <a:p>
            <a:pPr algn="ctr">
              <a:defRPr/>
            </a:pPr>
            <a:r>
              <a:rPr lang="en-US" sz="2200" b="1" dirty="0">
                <a:solidFill>
                  <a:srgbClr val="262673"/>
                </a:solidFill>
                <a:latin typeface="Arial" panose="020B0604020202020204" pitchFamily="34" charset="0"/>
                <a:cs typeface="Arial" panose="020B0604020202020204" pitchFamily="34" charset="0"/>
              </a:rPr>
              <a:t>Imputed Income for </a:t>
            </a:r>
          </a:p>
          <a:p>
            <a:pPr algn="ctr">
              <a:defRPr/>
            </a:pPr>
            <a:r>
              <a:rPr lang="en-US" sz="2200" b="1" dirty="0">
                <a:solidFill>
                  <a:srgbClr val="262673"/>
                </a:solidFill>
                <a:latin typeface="Arial" panose="020B0604020202020204" pitchFamily="34" charset="0"/>
                <a:cs typeface="Arial" panose="020B0604020202020204" pitchFamily="34" charset="0"/>
              </a:rPr>
              <a:t>Employer-provided Life Insurance </a:t>
            </a:r>
          </a:p>
          <a:p>
            <a:pPr algn="ctr">
              <a:defRPr/>
            </a:pPr>
            <a:r>
              <a:rPr lang="en-US" sz="2200" b="1" dirty="0">
                <a:solidFill>
                  <a:srgbClr val="262673"/>
                </a:solidFill>
                <a:latin typeface="Arial" panose="020B0604020202020204" pitchFamily="34" charset="0"/>
                <a:cs typeface="Arial" panose="020B0604020202020204" pitchFamily="34" charset="0"/>
              </a:rPr>
              <a:t>and </a:t>
            </a:r>
          </a:p>
          <a:p>
            <a:pPr algn="ctr">
              <a:defRPr/>
            </a:pPr>
            <a:r>
              <a:rPr lang="en-US" sz="2200" b="1" dirty="0">
                <a:solidFill>
                  <a:srgbClr val="262673"/>
                </a:solidFill>
                <a:latin typeface="Arial" panose="020B0604020202020204" pitchFamily="34" charset="0"/>
                <a:cs typeface="Arial" panose="020B0604020202020204" pitchFamily="34" charset="0"/>
              </a:rPr>
              <a:t>Voluntary Life Insurance</a:t>
            </a:r>
          </a:p>
        </p:txBody>
      </p:sp>
      <p:sp>
        <p:nvSpPr>
          <p:cNvPr id="46085" name="TextBox 5"/>
          <p:cNvSpPr txBox="1">
            <a:spLocks noChangeArrowheads="1"/>
          </p:cNvSpPr>
          <p:nvPr/>
        </p:nvSpPr>
        <p:spPr bwMode="auto">
          <a:xfrm>
            <a:off x="952500" y="2057400"/>
            <a:ext cx="76962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buFont typeface="Wingdings" pitchFamily="2" charset="2"/>
              <a:buChar char="Ø"/>
            </a:pPr>
            <a:r>
              <a:rPr lang="en-US" altLang="en-US" sz="2000" dirty="0">
                <a:solidFill>
                  <a:srgbClr val="262673"/>
                </a:solidFill>
                <a:ea typeface="+mn-ea"/>
                <a:cs typeface="Arial" panose="020B0604020202020204" pitchFamily="34" charset="0"/>
              </a:rPr>
              <a:t>Internal Revenue Service (IRS) requires that the value of employer-provided life insurance and voluntary life insurance in </a:t>
            </a:r>
            <a:r>
              <a:rPr lang="en-US" altLang="en-US" sz="2000" b="1" dirty="0">
                <a:solidFill>
                  <a:srgbClr val="262673"/>
                </a:solidFill>
                <a:ea typeface="+mn-ea"/>
                <a:cs typeface="Arial" panose="020B0604020202020204" pitchFamily="34" charset="0"/>
              </a:rPr>
              <a:t>EXCESS of $50,000 </a:t>
            </a:r>
            <a:r>
              <a:rPr lang="en-US" altLang="en-US" sz="2000" dirty="0">
                <a:solidFill>
                  <a:srgbClr val="262673"/>
                </a:solidFill>
                <a:ea typeface="+mn-ea"/>
                <a:cs typeface="Arial" panose="020B0604020202020204" pitchFamily="34" charset="0"/>
              </a:rPr>
              <a:t>be reported as taxable income.  This is called </a:t>
            </a:r>
            <a:r>
              <a:rPr lang="ja-JP" altLang="en-US" sz="2000" dirty="0">
                <a:solidFill>
                  <a:srgbClr val="262673"/>
                </a:solidFill>
                <a:ea typeface="+mn-ea"/>
                <a:cs typeface="Arial" panose="020B0604020202020204" pitchFamily="34" charset="0"/>
              </a:rPr>
              <a:t>“</a:t>
            </a:r>
            <a:r>
              <a:rPr lang="en-US" altLang="ja-JP" sz="2000" dirty="0">
                <a:solidFill>
                  <a:srgbClr val="262673"/>
                </a:solidFill>
                <a:ea typeface="+mn-ea"/>
                <a:cs typeface="Arial" panose="020B0604020202020204" pitchFamily="34" charset="0"/>
              </a:rPr>
              <a:t>imputed income</a:t>
            </a:r>
            <a:r>
              <a:rPr lang="ja-JP" altLang="en-US" sz="2000" dirty="0">
                <a:solidFill>
                  <a:srgbClr val="262673"/>
                </a:solidFill>
                <a:ea typeface="+mn-ea"/>
                <a:cs typeface="Arial" panose="020B0604020202020204" pitchFamily="34" charset="0"/>
              </a:rPr>
              <a:t>”</a:t>
            </a:r>
            <a:r>
              <a:rPr lang="en-US" altLang="ja-JP" sz="2000" dirty="0">
                <a:solidFill>
                  <a:srgbClr val="262673"/>
                </a:solidFill>
                <a:ea typeface="+mn-ea"/>
                <a:cs typeface="Arial" panose="020B0604020202020204" pitchFamily="34" charset="0"/>
              </a:rPr>
              <a:t>.</a:t>
            </a:r>
          </a:p>
          <a:p>
            <a:pPr algn="just"/>
            <a:endParaRPr lang="en-US" altLang="en-US" sz="2000" dirty="0">
              <a:solidFill>
                <a:srgbClr val="262673"/>
              </a:solidFill>
              <a:ea typeface="+mn-ea"/>
              <a:cs typeface="Arial" panose="020B0604020202020204" pitchFamily="34" charset="0"/>
            </a:endParaRPr>
          </a:p>
          <a:p>
            <a:pPr algn="just">
              <a:buFont typeface="Wingdings" pitchFamily="2" charset="2"/>
              <a:buChar char="Ø"/>
            </a:pPr>
            <a:r>
              <a:rPr lang="en-US" altLang="en-US" sz="2000" dirty="0">
                <a:solidFill>
                  <a:srgbClr val="262673"/>
                </a:solidFill>
                <a:ea typeface="+mn-ea"/>
                <a:cs typeface="Arial" panose="020B0604020202020204" pitchFamily="34" charset="0"/>
              </a:rPr>
              <a:t>Imputed income is added to your taxable earnings.  You can find the imputed income amount in Box 12 of your yearly W-2 statements.</a:t>
            </a:r>
          </a:p>
          <a:p>
            <a:pPr algn="just">
              <a:buFont typeface="Wingdings" pitchFamily="2" charset="2"/>
              <a:buChar char="Ø"/>
            </a:pPr>
            <a:endParaRPr lang="en-US" altLang="en-US" sz="2000" dirty="0">
              <a:solidFill>
                <a:srgbClr val="262673"/>
              </a:solidFill>
              <a:ea typeface="+mn-ea"/>
              <a:cs typeface="Arial" panose="020B0604020202020204" pitchFamily="34" charset="0"/>
            </a:endParaRPr>
          </a:p>
        </p:txBody>
      </p:sp>
    </p:spTree>
    <p:extLst>
      <p:ext uri="{BB962C8B-B14F-4D97-AF65-F5344CB8AC3E}">
        <p14:creationId xmlns:p14="http://schemas.microsoft.com/office/powerpoint/2010/main" val="3122982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84456"/>
            <a:ext cx="7620000" cy="430887"/>
          </a:xfrm>
          <a:prstGeom prst="rect">
            <a:avLst/>
          </a:prstGeom>
          <a:noFill/>
        </p:spPr>
        <p:txBody>
          <a:bodyPr>
            <a:spAutoFit/>
          </a:bodyPr>
          <a:lstStyle/>
          <a:p>
            <a:pPr algn="ctr">
              <a:defRPr/>
            </a:pPr>
            <a:r>
              <a:rPr lang="en-US" sz="2200" b="1" dirty="0">
                <a:solidFill>
                  <a:srgbClr val="262673"/>
                </a:solidFill>
                <a:latin typeface="Arial" panose="020B0604020202020204" pitchFamily="34" charset="0"/>
                <a:cs typeface="Arial" panose="020B0604020202020204" pitchFamily="34" charset="0"/>
              </a:rPr>
              <a:t>Imputed Income - Example</a:t>
            </a:r>
          </a:p>
        </p:txBody>
      </p:sp>
      <p:sp>
        <p:nvSpPr>
          <p:cNvPr id="8" name="Rectangle 1"/>
          <p:cNvSpPr>
            <a:spLocks noChangeArrowheads="1"/>
          </p:cNvSpPr>
          <p:nvPr/>
        </p:nvSpPr>
        <p:spPr bwMode="auto">
          <a:xfrm>
            <a:off x="2781300" y="1097558"/>
            <a:ext cx="3733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TAXABLE INCOME PER $1,00</a:t>
            </a:r>
            <a:r>
              <a:rPr lang="en-US" altLang="en-US" sz="1400" b="1"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rPr>
              <a:t>0 OF PROTECTION</a:t>
            </a:r>
            <a:endParaRPr kumimoji="0" lang="en-US" altLang="en-US" sz="1800" b="0" i="0" u="none" strike="noStrike" cap="none" normalizeH="0" baseline="0" dirty="0">
              <a:ln>
                <a:noFill/>
              </a:ln>
              <a:solidFill>
                <a:schemeClr val="accent5">
                  <a:lumMod val="75000"/>
                </a:schemeClr>
              </a:solidFill>
              <a:effectLst/>
              <a:latin typeface="Arial" panose="020B0604020202020204" pitchFamily="34" charset="0"/>
            </a:endParaRPr>
          </a:p>
        </p:txBody>
      </p:sp>
      <p:sp>
        <p:nvSpPr>
          <p:cNvPr id="9" name="TextBox 8"/>
          <p:cNvSpPr txBox="1"/>
          <p:nvPr/>
        </p:nvSpPr>
        <p:spPr>
          <a:xfrm>
            <a:off x="1488831" y="4409294"/>
            <a:ext cx="7543800" cy="2031325"/>
          </a:xfrm>
          <a:prstGeom prst="rect">
            <a:avLst/>
          </a:prstGeom>
          <a:noFill/>
        </p:spPr>
        <p:txBody>
          <a:bodyPr wrap="square" rtlCol="0">
            <a:spAutoFit/>
          </a:bodyPr>
          <a:lstStyle/>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John is 42 years old and earns $40,000 per year.  </a:t>
            </a:r>
          </a:p>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He is eligible for $120,000 (3 times his annual salary) of employer-paid basic group term life insurance.   </a:t>
            </a:r>
          </a:p>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The amount of taxable insurance is </a:t>
            </a:r>
            <a:r>
              <a:rPr lang="en-US" sz="1400" b="1" i="1" dirty="0">
                <a:latin typeface="Arial" panose="020B0604020202020204" pitchFamily="34" charset="0"/>
                <a:cs typeface="Arial" panose="020B0604020202020204" pitchFamily="34" charset="0"/>
              </a:rPr>
              <a:t>$70,000</a:t>
            </a:r>
            <a:r>
              <a:rPr lang="en-US" sz="1400" i="1" dirty="0">
                <a:latin typeface="Arial" panose="020B0604020202020204" pitchFamily="34" charset="0"/>
                <a:cs typeface="Arial" panose="020B0604020202020204" pitchFamily="34" charset="0"/>
              </a:rPr>
              <a:t> ($120,000 </a:t>
            </a:r>
            <a:r>
              <a:rPr lang="en-US" sz="1400" b="1" i="1" dirty="0">
                <a:latin typeface="Arial" panose="020B0604020202020204" pitchFamily="34" charset="0"/>
                <a:cs typeface="Arial" panose="020B0604020202020204" pitchFamily="34" charset="0"/>
              </a:rPr>
              <a:t>minus</a:t>
            </a:r>
            <a:r>
              <a:rPr lang="en-US" sz="1400" i="1" dirty="0">
                <a:latin typeface="Arial" panose="020B0604020202020204" pitchFamily="34" charset="0"/>
                <a:cs typeface="Arial" panose="020B0604020202020204" pitchFamily="34" charset="0"/>
              </a:rPr>
              <a:t> $50,000).  </a:t>
            </a:r>
          </a:p>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For the employer-provided basic life insurance, the annual imputed income is $84.00 </a:t>
            </a:r>
          </a:p>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(70 X $1.20).   </a:t>
            </a:r>
          </a:p>
          <a:p>
            <a:pPr marL="285750" indent="-285750">
              <a:buFont typeface="Arial" panose="020B0604020202020204" pitchFamily="34" charset="0"/>
              <a:buChar char="•"/>
            </a:pPr>
            <a:r>
              <a:rPr lang="en-US" sz="1400" i="1" dirty="0">
                <a:latin typeface="Arial" panose="020B0604020202020204" pitchFamily="34" charset="0"/>
                <a:cs typeface="Arial" panose="020B0604020202020204" pitchFamily="34" charset="0"/>
              </a:rPr>
              <a:t>The $84.00 amount will be included on John’s W-2 (Box 12) statement as taxable income </a:t>
            </a:r>
            <a:r>
              <a:rPr lang="en-US" sz="1400" i="1" u="sng" dirty="0">
                <a:latin typeface="Arial" panose="020B0604020202020204" pitchFamily="34" charset="0"/>
                <a:cs typeface="Arial" panose="020B0604020202020204" pitchFamily="34" charset="0"/>
              </a:rPr>
              <a:t>at the end of the year</a:t>
            </a:r>
            <a:r>
              <a:rPr lang="en-US" sz="1400" i="1"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856530791"/>
              </p:ext>
            </p:extLst>
          </p:nvPr>
        </p:nvGraphicFramePr>
        <p:xfrm>
          <a:off x="2057400" y="1430724"/>
          <a:ext cx="5486400" cy="3003804"/>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794997218"/>
                    </a:ext>
                  </a:extLst>
                </a:gridCol>
                <a:gridCol w="2743200">
                  <a:extLst>
                    <a:ext uri="{9D8B030D-6E8A-4147-A177-3AD203B41FA5}">
                      <a16:colId xmlns:a16="http://schemas.microsoft.com/office/drawing/2014/main" val="4241936948"/>
                    </a:ext>
                  </a:extLst>
                </a:gridCol>
              </a:tblGrid>
              <a:tr h="278649">
                <a:tc>
                  <a:txBody>
                    <a:bodyPr/>
                    <a:lstStyle/>
                    <a:p>
                      <a:pPr algn="ctr"/>
                      <a:r>
                        <a:rPr lang="en-US" sz="1400" dirty="0"/>
                        <a:t>Employee’s Age</a:t>
                      </a:r>
                    </a:p>
                  </a:txBody>
                  <a:tcPr anchor="ctr"/>
                </a:tc>
                <a:tc>
                  <a:txBody>
                    <a:bodyPr/>
                    <a:lstStyle/>
                    <a:p>
                      <a:pPr algn="ctr"/>
                      <a:r>
                        <a:rPr lang="en-US" sz="1400" dirty="0"/>
                        <a:t>Tax per $1,000</a:t>
                      </a:r>
                    </a:p>
                  </a:txBody>
                  <a:tcPr anchor="ctr"/>
                </a:tc>
                <a:extLst>
                  <a:ext uri="{0D108BD9-81ED-4DB2-BD59-A6C34878D82A}">
                    <a16:rowId xmlns:a16="http://schemas.microsoft.com/office/drawing/2014/main" val="1878562960"/>
                  </a:ext>
                </a:extLst>
              </a:tr>
              <a:tr h="199261">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Under 25</a:t>
                      </a:r>
                    </a:p>
                  </a:txBody>
                  <a:tcPr marL="68580" marR="68580" marT="0" marB="0" anchor="ctr"/>
                </a:tc>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$.60</a:t>
                      </a:r>
                    </a:p>
                  </a:txBody>
                  <a:tcPr marL="68580" marR="68580" marT="0" marB="0" anchor="ctr"/>
                </a:tc>
                <a:extLst>
                  <a:ext uri="{0D108BD9-81ED-4DB2-BD59-A6C34878D82A}">
                    <a16:rowId xmlns:a16="http://schemas.microsoft.com/office/drawing/2014/main" val="3303243393"/>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25 through 29</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.72</a:t>
                      </a:r>
                    </a:p>
                  </a:txBody>
                  <a:tcPr marL="68580" marR="68580" marT="0" marB="0" anchor="ctr"/>
                </a:tc>
                <a:extLst>
                  <a:ext uri="{0D108BD9-81ED-4DB2-BD59-A6C34878D82A}">
                    <a16:rowId xmlns:a16="http://schemas.microsoft.com/office/drawing/2014/main" val="2017014566"/>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30 through 34</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.96</a:t>
                      </a:r>
                    </a:p>
                  </a:txBody>
                  <a:tcPr marL="68580" marR="68580" marT="0" marB="0" anchor="ctr"/>
                </a:tc>
                <a:extLst>
                  <a:ext uri="{0D108BD9-81ED-4DB2-BD59-A6C34878D82A}">
                    <a16:rowId xmlns:a16="http://schemas.microsoft.com/office/drawing/2014/main" val="3778228030"/>
                  </a:ext>
                </a:extLst>
              </a:tr>
              <a:tr h="199261">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35 through 39</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1.08</a:t>
                      </a:r>
                    </a:p>
                  </a:txBody>
                  <a:tcPr marL="68580" marR="68580" marT="0" marB="0" anchor="ctr"/>
                </a:tc>
                <a:extLst>
                  <a:ext uri="{0D108BD9-81ED-4DB2-BD59-A6C34878D82A}">
                    <a16:rowId xmlns:a16="http://schemas.microsoft.com/office/drawing/2014/main" val="2773741226"/>
                  </a:ext>
                </a:extLst>
              </a:tr>
              <a:tr h="199261">
                <a:tc>
                  <a:txBody>
                    <a:bodyPr/>
                    <a:lstStyle/>
                    <a:p>
                      <a:pPr marL="0" marR="0" algn="ctr">
                        <a:lnSpc>
                          <a:spcPct val="115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40 through 44 (John’s Age)</a:t>
                      </a:r>
                    </a:p>
                  </a:txBody>
                  <a:tcPr marL="68580" marR="68580" marT="0" marB="0" anchor="ctr"/>
                </a:tc>
                <a:tc>
                  <a:txBody>
                    <a:bodyPr/>
                    <a:lstStyle/>
                    <a:p>
                      <a:pPr marL="0" marR="0" algn="ctr">
                        <a:lnSpc>
                          <a:spcPct val="115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1.20</a:t>
                      </a:r>
                    </a:p>
                  </a:txBody>
                  <a:tcPr marL="68580" marR="68580" marT="0" marB="0" anchor="ctr"/>
                </a:tc>
                <a:extLst>
                  <a:ext uri="{0D108BD9-81ED-4DB2-BD59-A6C34878D82A}">
                    <a16:rowId xmlns:a16="http://schemas.microsoft.com/office/drawing/2014/main" val="979203575"/>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45 through 49</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1.80</a:t>
                      </a:r>
                    </a:p>
                  </a:txBody>
                  <a:tcPr marL="68580" marR="68580" marT="0" marB="0" anchor="ctr"/>
                </a:tc>
                <a:extLst>
                  <a:ext uri="{0D108BD9-81ED-4DB2-BD59-A6C34878D82A}">
                    <a16:rowId xmlns:a16="http://schemas.microsoft.com/office/drawing/2014/main" val="3060007801"/>
                  </a:ext>
                </a:extLst>
              </a:tr>
              <a:tr h="199261">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50 through 54</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2.76</a:t>
                      </a:r>
                    </a:p>
                  </a:txBody>
                  <a:tcPr marL="68580" marR="68580" marT="0" marB="0" anchor="ctr"/>
                </a:tc>
                <a:extLst>
                  <a:ext uri="{0D108BD9-81ED-4DB2-BD59-A6C34878D82A}">
                    <a16:rowId xmlns:a16="http://schemas.microsoft.com/office/drawing/2014/main" val="2166214515"/>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 through 59</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5.16</a:t>
                      </a:r>
                    </a:p>
                  </a:txBody>
                  <a:tcPr marL="68580" marR="68580" marT="0" marB="0" anchor="ctr"/>
                </a:tc>
                <a:extLst>
                  <a:ext uri="{0D108BD9-81ED-4DB2-BD59-A6C34878D82A}">
                    <a16:rowId xmlns:a16="http://schemas.microsoft.com/office/drawing/2014/main" val="2140817444"/>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60 through 64</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7.92</a:t>
                      </a:r>
                    </a:p>
                  </a:txBody>
                  <a:tcPr marL="68580" marR="68580" marT="0" marB="0" anchor="ctr"/>
                </a:tc>
                <a:extLst>
                  <a:ext uri="{0D108BD9-81ED-4DB2-BD59-A6C34878D82A}">
                    <a16:rowId xmlns:a16="http://schemas.microsoft.com/office/drawing/2014/main" val="578435141"/>
                  </a:ext>
                </a:extLst>
              </a:tr>
              <a:tr h="199261">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65 through 69</a:t>
                      </a:r>
                    </a:p>
                  </a:txBody>
                  <a:tcPr marL="68580" marR="68580" marT="0" marB="0" anchor="ctr"/>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13.44</a:t>
                      </a:r>
                    </a:p>
                  </a:txBody>
                  <a:tcPr marL="68580" marR="68580" marT="0" marB="0" anchor="ctr"/>
                </a:tc>
                <a:extLst>
                  <a:ext uri="{0D108BD9-81ED-4DB2-BD59-A6C34878D82A}">
                    <a16:rowId xmlns:a16="http://schemas.microsoft.com/office/drawing/2014/main" val="2837883513"/>
                  </a:ext>
                </a:extLst>
              </a:tr>
              <a:tr h="199261">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70 and older</a:t>
                      </a:r>
                    </a:p>
                  </a:txBody>
                  <a:tcPr marL="68580" marR="68580" marT="0" marB="0" anchor="ctr"/>
                </a:tc>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24.72</a:t>
                      </a:r>
                    </a:p>
                  </a:txBody>
                  <a:tcPr marL="68580" marR="68580" marT="0" marB="0" anchor="ctr"/>
                </a:tc>
                <a:extLst>
                  <a:ext uri="{0D108BD9-81ED-4DB2-BD59-A6C34878D82A}">
                    <a16:rowId xmlns:a16="http://schemas.microsoft.com/office/drawing/2014/main" val="755544420"/>
                  </a:ext>
                </a:extLst>
              </a:tr>
            </a:tbl>
          </a:graphicData>
        </a:graphic>
      </p:graphicFrame>
    </p:spTree>
    <p:extLst>
      <p:ext uri="{BB962C8B-B14F-4D97-AF65-F5344CB8AC3E}">
        <p14:creationId xmlns:p14="http://schemas.microsoft.com/office/powerpoint/2010/main" val="1323663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381000"/>
            <a:ext cx="7620000" cy="461665"/>
          </a:xfrm>
          <a:prstGeom prst="rect">
            <a:avLst/>
          </a:prstGeom>
          <a:noFill/>
        </p:spPr>
        <p:txBody>
          <a:bodyPr>
            <a:spAutoFit/>
          </a:bodyPr>
          <a:lstStyle/>
          <a:p>
            <a:pPr algn="ctr">
              <a:defRPr/>
            </a:pPr>
            <a:r>
              <a:rPr lang="en-US" sz="2400" b="1" dirty="0">
                <a:solidFill>
                  <a:srgbClr val="262673"/>
                </a:solidFill>
                <a:latin typeface="Arial" panose="020B0604020202020204" pitchFamily="34" charset="0"/>
                <a:cs typeface="Arial" panose="020B0604020202020204" pitchFamily="34" charset="0"/>
              </a:rPr>
              <a:t>Voluntary Supplemental Plan Options</a:t>
            </a:r>
          </a:p>
        </p:txBody>
      </p:sp>
      <p:pic>
        <p:nvPicPr>
          <p:cNvPr id="48133" name="Picture 2" descr="C:\Users\Samantha\AppData\Local\Microsoft\Windows\Temporary Internet Files\Content.IE5\O6TXKIM3\MP90038265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6400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568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8958" y="741549"/>
            <a:ext cx="7620000" cy="430887"/>
          </a:xfrm>
          <a:prstGeom prst="rect">
            <a:avLst/>
          </a:prstGeom>
          <a:noFill/>
        </p:spPr>
        <p:txBody>
          <a:bodyPr>
            <a:spAutoFit/>
          </a:bodyPr>
          <a:lstStyle/>
          <a:p>
            <a:pPr algn="ctr">
              <a:defRPr/>
            </a:pPr>
            <a:r>
              <a:rPr lang="en-US" sz="2200" b="1" dirty="0">
                <a:solidFill>
                  <a:srgbClr val="262673"/>
                </a:solidFill>
                <a:latin typeface="Arial" panose="020B0604020202020204" pitchFamily="34" charset="0"/>
                <a:cs typeface="Arial" panose="020B0604020202020204" pitchFamily="34" charset="0"/>
              </a:rPr>
              <a:t>Supplemental Life Coverage Highlights</a:t>
            </a:r>
          </a:p>
        </p:txBody>
      </p:sp>
      <p:sp>
        <p:nvSpPr>
          <p:cNvPr id="5" name="Rectangle 3"/>
          <p:cNvSpPr>
            <a:spLocks noGrp="1" noChangeArrowheads="1"/>
          </p:cNvSpPr>
          <p:nvPr>
            <p:ph type="body" idx="4294967295"/>
          </p:nvPr>
        </p:nvSpPr>
        <p:spPr>
          <a:xfrm>
            <a:off x="892829" y="1913758"/>
            <a:ext cx="8029575" cy="3581400"/>
          </a:xfrm>
        </p:spPr>
        <p:txBody>
          <a:bodyPr>
            <a:normAutofit fontScale="92500" lnSpcReduction="20000"/>
          </a:bodyPr>
          <a:lstStyle/>
          <a:p>
            <a:pPr marL="342900" indent="-342900" eaLnBrk="1" hangingPunct="1">
              <a:lnSpc>
                <a:spcPct val="90000"/>
              </a:lnSpc>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Individual:	Employee may elect up to 3 times base salary 				to a maximum of </a:t>
            </a:r>
            <a:r>
              <a:rPr lang="en-US" sz="2200" b="0" dirty="0">
                <a:solidFill>
                  <a:srgbClr val="262673"/>
                </a:solidFill>
                <a:latin typeface="Arial" panose="020B0604020202020204" pitchFamily="34" charset="0"/>
                <a:cs typeface="Arial" panose="020B0604020202020204" pitchFamily="34" charset="0"/>
              </a:rPr>
              <a:t>$500,000</a:t>
            </a:r>
          </a:p>
          <a:p>
            <a:pPr marL="0" indent="0" eaLnBrk="1" hangingPunct="1">
              <a:lnSpc>
                <a:spcPct val="90000"/>
              </a:lnSpc>
              <a:spcAft>
                <a:spcPts val="1200"/>
              </a:spcAft>
              <a:buNone/>
              <a:defRPr/>
            </a:pPr>
            <a:r>
              <a:rPr lang="en-US" sz="2000" b="0" dirty="0">
                <a:solidFill>
                  <a:srgbClr val="262673"/>
                </a:solidFill>
                <a:latin typeface="Arial" panose="020B0604020202020204" pitchFamily="34" charset="0"/>
                <a:cs typeface="Arial" panose="020B0604020202020204" pitchFamily="34" charset="0"/>
              </a:rPr>
              <a:t>			*Guarantee Issue - </a:t>
            </a:r>
            <a:r>
              <a:rPr lang="en-US" sz="2200" b="0" dirty="0">
                <a:solidFill>
                  <a:srgbClr val="262673"/>
                </a:solidFill>
                <a:latin typeface="Arial" panose="020B0604020202020204" pitchFamily="34" charset="0"/>
                <a:cs typeface="Arial" panose="020B0604020202020204" pitchFamily="34" charset="0"/>
              </a:rPr>
              <a:t>$200,000</a:t>
            </a:r>
          </a:p>
          <a:p>
            <a:pPr marL="342900" indent="-342900" eaLnBrk="1" hangingPunct="1">
              <a:lnSpc>
                <a:spcPct val="90000"/>
              </a:lnSpc>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Spousal: 		Employee may elect coverage in increments of 				$10,000 up to a max of  </a:t>
            </a:r>
            <a:r>
              <a:rPr lang="en-US" sz="2200" b="0" dirty="0">
                <a:solidFill>
                  <a:srgbClr val="262673"/>
                </a:solidFill>
                <a:latin typeface="Arial" panose="020B0604020202020204" pitchFamily="34" charset="0"/>
                <a:cs typeface="Arial" panose="020B0604020202020204" pitchFamily="34" charset="0"/>
              </a:rPr>
              <a:t>$250,000</a:t>
            </a:r>
          </a:p>
          <a:p>
            <a:pPr marL="0" indent="0" eaLnBrk="1" hangingPunct="1">
              <a:lnSpc>
                <a:spcPct val="90000"/>
              </a:lnSpc>
              <a:spcAft>
                <a:spcPts val="1200"/>
              </a:spcAft>
              <a:buNone/>
              <a:defRPr/>
            </a:pPr>
            <a:r>
              <a:rPr lang="en-US" sz="2000" b="0" dirty="0">
                <a:solidFill>
                  <a:srgbClr val="262673"/>
                </a:solidFill>
                <a:latin typeface="Arial" panose="020B0604020202020204" pitchFamily="34" charset="0"/>
                <a:cs typeface="Arial" panose="020B0604020202020204" pitchFamily="34" charset="0"/>
              </a:rPr>
              <a:t>			*Guarantee Issue - </a:t>
            </a:r>
            <a:r>
              <a:rPr lang="en-US" sz="2200" b="0" dirty="0">
                <a:solidFill>
                  <a:srgbClr val="262673"/>
                </a:solidFill>
                <a:latin typeface="Arial" panose="020B0604020202020204" pitchFamily="34" charset="0"/>
                <a:cs typeface="Arial" panose="020B0604020202020204" pitchFamily="34" charset="0"/>
              </a:rPr>
              <a:t>$20,000</a:t>
            </a:r>
            <a:r>
              <a:rPr lang="en-US" sz="2000" b="0" dirty="0">
                <a:solidFill>
                  <a:srgbClr val="262673"/>
                </a:solidFill>
                <a:latin typeface="Arial" panose="020B0604020202020204" pitchFamily="34" charset="0"/>
                <a:cs typeface="Arial" panose="020B0604020202020204" pitchFamily="34" charset="0"/>
              </a:rPr>
              <a:t>.</a:t>
            </a:r>
          </a:p>
          <a:p>
            <a:pPr marL="0" indent="0" eaLnBrk="1" hangingPunct="1">
              <a:lnSpc>
                <a:spcPct val="90000"/>
              </a:lnSpc>
              <a:spcAft>
                <a:spcPts val="1200"/>
              </a:spcAft>
              <a:buNone/>
              <a:defRPr/>
            </a:pPr>
            <a:r>
              <a:rPr lang="en-US" sz="2000" b="0" dirty="0">
                <a:solidFill>
                  <a:srgbClr val="262673"/>
                </a:solidFill>
                <a:latin typeface="Arial" panose="020B0604020202020204" pitchFamily="34" charset="0"/>
                <a:cs typeface="Arial" panose="020B0604020202020204" pitchFamily="34" charset="0"/>
              </a:rPr>
              <a:t>			Monthly premium cost for employee/spouse is 				based on age</a:t>
            </a:r>
          </a:p>
          <a:p>
            <a:pPr marL="342900" indent="-342900" eaLnBrk="1" hangingPunct="1">
              <a:lnSpc>
                <a:spcPct val="90000"/>
              </a:lnSpc>
              <a:buFont typeface="Wingdings" pitchFamily="2" charset="2"/>
              <a:buChar char="Ø"/>
              <a:defRPr/>
            </a:pPr>
            <a:r>
              <a:rPr lang="en-US" sz="2000" b="0" dirty="0">
                <a:solidFill>
                  <a:srgbClr val="262673"/>
                </a:solidFill>
                <a:latin typeface="Arial" panose="020B0604020202020204" pitchFamily="34" charset="0"/>
                <a:cs typeface="Arial" panose="020B0604020202020204" pitchFamily="34" charset="0"/>
              </a:rPr>
              <a:t>Dependent:  	Employee may elect </a:t>
            </a:r>
            <a:r>
              <a:rPr lang="en-US" sz="2200" b="0" dirty="0">
                <a:solidFill>
                  <a:srgbClr val="262673"/>
                </a:solidFill>
                <a:latin typeface="Arial" panose="020B0604020202020204" pitchFamily="34" charset="0"/>
                <a:cs typeface="Arial" panose="020B0604020202020204" pitchFamily="34" charset="0"/>
              </a:rPr>
              <a:t>$10,000 </a:t>
            </a:r>
            <a:r>
              <a:rPr lang="en-US" sz="2000" b="0" dirty="0">
                <a:solidFill>
                  <a:srgbClr val="262673"/>
                </a:solidFill>
                <a:latin typeface="Arial" panose="020B0604020202020204" pitchFamily="34" charset="0"/>
                <a:cs typeface="Arial" panose="020B0604020202020204" pitchFamily="34" charset="0"/>
              </a:rPr>
              <a:t>per child at the 				cost of $1 per month (slightly higher for 9 and 				10 month employees) no matter how many 					eligible children are in the family up to age 26.  </a:t>
            </a:r>
          </a:p>
        </p:txBody>
      </p:sp>
      <p:sp>
        <p:nvSpPr>
          <p:cNvPr id="6" name="TextBox 5"/>
          <p:cNvSpPr txBox="1"/>
          <p:nvPr/>
        </p:nvSpPr>
        <p:spPr>
          <a:xfrm>
            <a:off x="854730" y="274022"/>
            <a:ext cx="8229600" cy="461665"/>
          </a:xfrm>
          <a:prstGeom prst="rect">
            <a:avLst/>
          </a:prstGeom>
          <a:noFill/>
        </p:spPr>
        <p:txBody>
          <a:bodyPr>
            <a:spAutoFit/>
          </a:bodyPr>
          <a:lstStyle/>
          <a:p>
            <a:pPr algn="ctr">
              <a:defRPr/>
            </a:pPr>
            <a:r>
              <a:rPr lang="en-US" sz="2400" b="1" dirty="0">
                <a:solidFill>
                  <a:srgbClr val="262673"/>
                </a:solidFill>
                <a:latin typeface="Arial" panose="020B0604020202020204" pitchFamily="34" charset="0"/>
                <a:cs typeface="Arial" panose="020B0604020202020204" pitchFamily="34" charset="0"/>
              </a:rPr>
              <a:t>Voluntary Benefit</a:t>
            </a:r>
          </a:p>
        </p:txBody>
      </p:sp>
      <p:sp>
        <p:nvSpPr>
          <p:cNvPr id="2" name="TextBox 1"/>
          <p:cNvSpPr txBox="1"/>
          <p:nvPr/>
        </p:nvSpPr>
        <p:spPr>
          <a:xfrm>
            <a:off x="1159530" y="5590149"/>
            <a:ext cx="7924800" cy="646331"/>
          </a:xfrm>
          <a:prstGeom prst="rect">
            <a:avLst/>
          </a:prstGeom>
          <a:noFill/>
        </p:spPr>
        <p:txBody>
          <a:bodyPr wrap="square" rtlCol="0">
            <a:spAutoFit/>
          </a:bodyPr>
          <a:lstStyle/>
          <a:p>
            <a:r>
              <a:rPr lang="en-US" b="1" dirty="0">
                <a:solidFill>
                  <a:srgbClr val="FF0000"/>
                </a:solidFill>
              </a:rPr>
              <a:t>NOTE:</a:t>
            </a:r>
            <a:r>
              <a:rPr lang="en-US" dirty="0"/>
              <a:t>	Spousal and Dependent’s life insurance cannot exceed 100% of an 	employee’s Basic Life and Additional Supplemental Life insurance.</a:t>
            </a:r>
          </a:p>
        </p:txBody>
      </p:sp>
      <p:sp>
        <p:nvSpPr>
          <p:cNvPr id="3" name="TextBox 2"/>
          <p:cNvSpPr txBox="1"/>
          <p:nvPr/>
        </p:nvSpPr>
        <p:spPr>
          <a:xfrm>
            <a:off x="1315636" y="1380439"/>
            <a:ext cx="7436505" cy="307777"/>
          </a:xfrm>
          <a:prstGeom prst="rect">
            <a:avLst/>
          </a:prstGeom>
          <a:noFill/>
        </p:spPr>
        <p:txBody>
          <a:bodyPr wrap="square" rtlCol="0">
            <a:spAutoFit/>
          </a:bodyPr>
          <a:lstStyle/>
          <a:p>
            <a:r>
              <a:rPr lang="en-US" sz="1400" b="1" dirty="0">
                <a:solidFill>
                  <a:srgbClr val="FF0000"/>
                </a:solidFill>
              </a:rPr>
              <a:t>**Elections above the Guarantee Issue, must complete the medical questionnaire before approval.</a:t>
            </a:r>
          </a:p>
        </p:txBody>
      </p:sp>
    </p:spTree>
    <p:extLst>
      <p:ext uri="{BB962C8B-B14F-4D97-AF65-F5344CB8AC3E}">
        <p14:creationId xmlns:p14="http://schemas.microsoft.com/office/powerpoint/2010/main" val="2912713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1143000"/>
            <a:ext cx="7620000" cy="430887"/>
          </a:xfrm>
          <a:prstGeom prst="rect">
            <a:avLst/>
          </a:prstGeom>
          <a:noFill/>
        </p:spPr>
        <p:txBody>
          <a:bodyPr>
            <a:spAutoFit/>
          </a:bodyPr>
          <a:lstStyle/>
          <a:p>
            <a:pPr algn="ctr">
              <a:defRPr/>
            </a:pPr>
            <a:r>
              <a:rPr lang="en-US" sz="2200" b="1" dirty="0">
                <a:solidFill>
                  <a:srgbClr val="262673"/>
                </a:solidFill>
                <a:latin typeface="Arial" panose="020B0604020202020204" pitchFamily="34" charset="0"/>
                <a:cs typeface="Arial" panose="020B0604020202020204" pitchFamily="34" charset="0"/>
              </a:rPr>
              <a:t>Group Long Term Disability Insurance</a:t>
            </a:r>
          </a:p>
        </p:txBody>
      </p:sp>
      <p:sp>
        <p:nvSpPr>
          <p:cNvPr id="50181" name="Rectangle 2"/>
          <p:cNvSpPr>
            <a:spLocks noChangeArrowheads="1"/>
          </p:cNvSpPr>
          <p:nvPr/>
        </p:nvSpPr>
        <p:spPr bwMode="auto">
          <a:xfrm>
            <a:off x="990600" y="1922990"/>
            <a:ext cx="7848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Font typeface="Wingdings" pitchFamily="2" charset="2"/>
              <a:buChar char="Ø"/>
            </a:pPr>
            <a:r>
              <a:rPr lang="en-US" altLang="en-US" sz="2000" dirty="0">
                <a:solidFill>
                  <a:srgbClr val="262673"/>
                </a:solidFill>
                <a:ea typeface="+mn-ea"/>
                <a:cs typeface="Arial" panose="020B0604020202020204" pitchFamily="34" charset="0"/>
              </a:rPr>
              <a:t>A regular, full-time employee</a:t>
            </a:r>
          </a:p>
          <a:p>
            <a:pPr eaLnBrk="1" hangingPunct="1">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buFont typeface="Wingdings" pitchFamily="2" charset="2"/>
              <a:buChar char="Ø"/>
            </a:pPr>
            <a:r>
              <a:rPr lang="en-US" altLang="en-US" sz="2000" dirty="0">
                <a:solidFill>
                  <a:srgbClr val="262673"/>
                </a:solidFill>
                <a:ea typeface="+mn-ea"/>
                <a:cs typeface="Arial" panose="020B0604020202020204" pitchFamily="34" charset="0"/>
              </a:rPr>
              <a:t>Provides income protections in the event of a serious illness or injury</a:t>
            </a:r>
          </a:p>
          <a:p>
            <a:pPr eaLnBrk="1" hangingPunct="1">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buFont typeface="Wingdings" pitchFamily="2" charset="2"/>
              <a:buChar char="Ø"/>
            </a:pPr>
            <a:r>
              <a:rPr lang="en-US" altLang="en-US" sz="2000" dirty="0">
                <a:solidFill>
                  <a:srgbClr val="262673"/>
                </a:solidFill>
                <a:ea typeface="+mn-ea"/>
                <a:cs typeface="Arial" panose="020B0604020202020204" pitchFamily="34" charset="0"/>
              </a:rPr>
              <a:t>Premiums paid by payroll deduction</a:t>
            </a:r>
          </a:p>
          <a:p>
            <a:pPr eaLnBrk="1" hangingPunct="1">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buFont typeface="Wingdings" pitchFamily="2" charset="2"/>
              <a:buChar char="Ø"/>
            </a:pPr>
            <a:r>
              <a:rPr lang="en-US" altLang="en-US" sz="2000" dirty="0">
                <a:solidFill>
                  <a:srgbClr val="262673"/>
                </a:solidFill>
                <a:ea typeface="+mn-ea"/>
                <a:cs typeface="Arial" panose="020B0604020202020204" pitchFamily="34" charset="0"/>
              </a:rPr>
              <a:t>Employee can elect a benefit equal to </a:t>
            </a:r>
            <a:r>
              <a:rPr lang="en-US" altLang="en-US" sz="2000" b="1" dirty="0">
                <a:solidFill>
                  <a:srgbClr val="262673"/>
                </a:solidFill>
                <a:ea typeface="+mn-ea"/>
                <a:cs typeface="Arial" panose="020B0604020202020204" pitchFamily="34" charset="0"/>
              </a:rPr>
              <a:t>50%</a:t>
            </a:r>
            <a:r>
              <a:rPr lang="en-US" altLang="en-US" sz="2000" dirty="0">
                <a:solidFill>
                  <a:srgbClr val="262673"/>
                </a:solidFill>
                <a:ea typeface="+mn-ea"/>
                <a:cs typeface="Arial" panose="020B0604020202020204" pitchFamily="34" charset="0"/>
              </a:rPr>
              <a:t> or </a:t>
            </a:r>
            <a:r>
              <a:rPr lang="en-US" altLang="en-US" sz="2000" b="1" dirty="0">
                <a:solidFill>
                  <a:srgbClr val="262673"/>
                </a:solidFill>
                <a:ea typeface="+mn-ea"/>
                <a:cs typeface="Arial" panose="020B0604020202020204" pitchFamily="34" charset="0"/>
              </a:rPr>
              <a:t>60%</a:t>
            </a:r>
            <a:r>
              <a:rPr lang="en-US" altLang="en-US" sz="2000" dirty="0">
                <a:solidFill>
                  <a:srgbClr val="262673"/>
                </a:solidFill>
                <a:ea typeface="+mn-ea"/>
                <a:cs typeface="Arial" panose="020B0604020202020204" pitchFamily="34" charset="0"/>
              </a:rPr>
              <a:t> of salary to a maximum of $6,000/month</a:t>
            </a:r>
          </a:p>
          <a:p>
            <a:pPr eaLnBrk="1" hangingPunct="1">
              <a:buFont typeface="Wingdings" pitchFamily="2" charset="2"/>
              <a:buChar char="Ø"/>
            </a:pPr>
            <a:endParaRPr lang="en-US" altLang="en-US" sz="2000" dirty="0">
              <a:solidFill>
                <a:srgbClr val="262673"/>
              </a:solidFill>
              <a:ea typeface="+mn-ea"/>
              <a:cs typeface="Arial" panose="020B0604020202020204" pitchFamily="34" charset="0"/>
            </a:endParaRPr>
          </a:p>
          <a:p>
            <a:pPr eaLnBrk="1" hangingPunct="1">
              <a:buFont typeface="Wingdings" pitchFamily="2" charset="2"/>
              <a:buChar char="Ø"/>
            </a:pPr>
            <a:r>
              <a:rPr lang="en-US" altLang="en-US" sz="2000" dirty="0">
                <a:solidFill>
                  <a:srgbClr val="262673"/>
                </a:solidFill>
                <a:ea typeface="+mn-ea"/>
                <a:cs typeface="Arial" panose="020B0604020202020204" pitchFamily="34" charset="0"/>
              </a:rPr>
              <a:t>Enrollment accepted regardless of medical condition if submitted within 60 days of employment</a:t>
            </a:r>
          </a:p>
        </p:txBody>
      </p:sp>
      <p:sp>
        <p:nvSpPr>
          <p:cNvPr id="6" name="TextBox 5"/>
          <p:cNvSpPr txBox="1"/>
          <p:nvPr/>
        </p:nvSpPr>
        <p:spPr>
          <a:xfrm>
            <a:off x="877824" y="304800"/>
            <a:ext cx="8229600" cy="461665"/>
          </a:xfrm>
          <a:prstGeom prst="rect">
            <a:avLst/>
          </a:prstGeom>
          <a:noFill/>
        </p:spPr>
        <p:txBody>
          <a:bodyPr>
            <a:spAutoFit/>
          </a:bodyPr>
          <a:lstStyle/>
          <a:p>
            <a:pPr algn="ctr">
              <a:defRPr/>
            </a:pPr>
            <a:r>
              <a:rPr lang="en-US" sz="2400" b="1" dirty="0">
                <a:solidFill>
                  <a:srgbClr val="262673"/>
                </a:solidFill>
                <a:latin typeface="Arial" panose="020B0604020202020204" pitchFamily="34" charset="0"/>
                <a:cs typeface="Arial" panose="020B0604020202020204" pitchFamily="34" charset="0"/>
              </a:rPr>
              <a:t>Voluntary Benefit</a:t>
            </a:r>
          </a:p>
        </p:txBody>
      </p:sp>
    </p:spTree>
    <p:extLst>
      <p:ext uri="{BB962C8B-B14F-4D97-AF65-F5344CB8AC3E}">
        <p14:creationId xmlns:p14="http://schemas.microsoft.com/office/powerpoint/2010/main" val="2897539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0" y="152400"/>
            <a:ext cx="4800600" cy="6114554"/>
          </a:xfrm>
          <a:prstGeom prst="rect">
            <a:avLst/>
          </a:prstGeom>
          <a:ln>
            <a:solidFill>
              <a:schemeClr val="tx1"/>
            </a:solidFill>
          </a:ln>
        </p:spPr>
      </p:pic>
      <p:sp>
        <p:nvSpPr>
          <p:cNvPr id="4" name="TextBox 3"/>
          <p:cNvSpPr txBox="1"/>
          <p:nvPr/>
        </p:nvSpPr>
        <p:spPr>
          <a:xfrm rot="2293563">
            <a:off x="3432160" y="2701845"/>
            <a:ext cx="2901434" cy="1015663"/>
          </a:xfrm>
          <a:prstGeom prst="rect">
            <a:avLst/>
          </a:prstGeom>
          <a:noFill/>
          <a:scene3d>
            <a:camera prst="orthographicFront"/>
            <a:lightRig rig="threePt" dir="t"/>
          </a:scene3d>
          <a:sp3d contourW="12700">
            <a:contourClr>
              <a:schemeClr val="bg1">
                <a:lumMod val="50000"/>
                <a:lumOff val="50000"/>
              </a:schemeClr>
            </a:contourClr>
          </a:sp3d>
        </p:spPr>
        <p:txBody>
          <a:bodyPr wrap="square">
            <a:spAutoFit/>
          </a:bodyPr>
          <a:lstStyle/>
          <a:p>
            <a:pPr algn="ctr">
              <a:defRPr/>
            </a:pPr>
            <a:r>
              <a:rPr lang="en-US" sz="6000" dirty="0">
                <a:solidFill>
                  <a:schemeClr val="bg2">
                    <a:lumMod val="50000"/>
                  </a:schemeClr>
                </a:solidFill>
              </a:rPr>
              <a:t>Sample</a:t>
            </a:r>
          </a:p>
        </p:txBody>
      </p:sp>
      <p:sp>
        <p:nvSpPr>
          <p:cNvPr id="5" name="Explosion 2 4"/>
          <p:cNvSpPr/>
          <p:nvPr/>
        </p:nvSpPr>
        <p:spPr>
          <a:xfrm rot="20820707">
            <a:off x="166508" y="1009806"/>
            <a:ext cx="2383942" cy="1570528"/>
          </a:xfrm>
          <a:prstGeom prst="irregularSeal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b="1" dirty="0"/>
              <a:t>VERY IMPORTANT!</a:t>
            </a:r>
          </a:p>
        </p:txBody>
      </p:sp>
    </p:spTree>
    <p:extLst>
      <p:ext uri="{BB962C8B-B14F-4D97-AF65-F5344CB8AC3E}">
        <p14:creationId xmlns:p14="http://schemas.microsoft.com/office/powerpoint/2010/main" val="2200539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2" descr="http://ts4.mm.bing.net/images/thumbnail.aspx?q=1518783434755&amp;id=73184301f8962ff8d2f0c72d22bfecf6&amp;url=http%3a%2f%2fwww.findthatlogo.com%2fwp-content%2fgallery%2faflac-logos%2faflac-duck-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284288"/>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32459" y="376178"/>
            <a:ext cx="7620000" cy="400110"/>
          </a:xfrm>
          <a:prstGeom prst="rect">
            <a:avLst/>
          </a:prstGeom>
          <a:noFill/>
        </p:spPr>
        <p:txBody>
          <a:bodyPr>
            <a:spAutoFit/>
          </a:bodyPr>
          <a:lstStyle/>
          <a:p>
            <a:pPr algn="ctr">
              <a:defRPr/>
            </a:pPr>
            <a:r>
              <a:rPr lang="en-US" sz="2000" b="1" dirty="0">
                <a:solidFill>
                  <a:srgbClr val="262673"/>
                </a:solidFill>
                <a:latin typeface="Arial" panose="020B0604020202020204" pitchFamily="34" charset="0"/>
                <a:cs typeface="Arial" panose="020B0604020202020204" pitchFamily="34" charset="0"/>
              </a:rPr>
              <a:t>Aflac</a:t>
            </a:r>
          </a:p>
        </p:txBody>
      </p:sp>
      <p:sp>
        <p:nvSpPr>
          <p:cNvPr id="3" name="TextBox 2"/>
          <p:cNvSpPr txBox="1"/>
          <p:nvPr/>
        </p:nvSpPr>
        <p:spPr>
          <a:xfrm>
            <a:off x="2476500" y="776288"/>
            <a:ext cx="4191000" cy="1477328"/>
          </a:xfrm>
          <a:prstGeom prst="rect">
            <a:avLst/>
          </a:prstGeom>
          <a:noFill/>
        </p:spPr>
        <p:txBody>
          <a:bodyPr>
            <a:spAutoFit/>
          </a:bodyPr>
          <a:lstStyle/>
          <a:p>
            <a:pPr algn="ctr">
              <a:defRPr/>
            </a:pPr>
            <a:r>
              <a:rPr lang="en-US" b="1" dirty="0">
                <a:solidFill>
                  <a:srgbClr val="262673"/>
                </a:solidFill>
                <a:latin typeface="Arial" panose="020B0604020202020204" pitchFamily="34" charset="0"/>
                <a:cs typeface="Arial" panose="020B0604020202020204" pitchFamily="34" charset="0"/>
              </a:rPr>
              <a:t>PLAN OPTIONS</a:t>
            </a:r>
          </a:p>
          <a:p>
            <a:pPr algn="ctr">
              <a:lnSpc>
                <a:spcPct val="150000"/>
              </a:lnSpc>
              <a:defRPr/>
            </a:pPr>
            <a:r>
              <a:rPr lang="en-US" b="1" dirty="0">
                <a:solidFill>
                  <a:srgbClr val="262673"/>
                </a:solidFill>
                <a:latin typeface="Arial" panose="020B0604020202020204" pitchFamily="34" charset="0"/>
                <a:cs typeface="Arial" panose="020B0604020202020204" pitchFamily="34" charset="0"/>
              </a:rPr>
              <a:t>Short Term Disability</a:t>
            </a:r>
          </a:p>
          <a:p>
            <a:pPr algn="ctr">
              <a:defRPr/>
            </a:pPr>
            <a:r>
              <a:rPr lang="en-US" b="1" dirty="0">
                <a:solidFill>
                  <a:srgbClr val="262673"/>
                </a:solidFill>
                <a:latin typeface="Arial" panose="020B0604020202020204" pitchFamily="34" charset="0"/>
                <a:cs typeface="Arial" panose="020B0604020202020204" pitchFamily="34" charset="0"/>
              </a:rPr>
              <a:t>Accident Indemnity Advantage</a:t>
            </a:r>
          </a:p>
          <a:p>
            <a:pPr algn="ctr">
              <a:lnSpc>
                <a:spcPct val="150000"/>
              </a:lnSpc>
              <a:defRPr/>
            </a:pPr>
            <a:r>
              <a:rPr lang="en-US" b="1" dirty="0">
                <a:solidFill>
                  <a:srgbClr val="262673"/>
                </a:solidFill>
                <a:latin typeface="Arial" panose="020B0604020202020204" pitchFamily="34" charset="0"/>
                <a:cs typeface="Arial" panose="020B0604020202020204" pitchFamily="34" charset="0"/>
              </a:rPr>
              <a:t>Cancer Protection</a:t>
            </a:r>
          </a:p>
        </p:txBody>
      </p:sp>
      <p:sp>
        <p:nvSpPr>
          <p:cNvPr id="52231" name="TextBox 4"/>
          <p:cNvSpPr txBox="1">
            <a:spLocks noChangeArrowheads="1"/>
          </p:cNvSpPr>
          <p:nvPr/>
        </p:nvSpPr>
        <p:spPr bwMode="auto">
          <a:xfrm>
            <a:off x="1257300" y="2318960"/>
            <a:ext cx="6629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Font typeface="Wingdings" pitchFamily="2" charset="2"/>
              <a:buChar char="Ø"/>
            </a:pPr>
            <a:r>
              <a:rPr lang="en-US" altLang="en-US" sz="1600" dirty="0">
                <a:solidFill>
                  <a:srgbClr val="262673"/>
                </a:solidFill>
                <a:ea typeface="+mn-ea"/>
                <a:cs typeface="Arial" panose="020B0604020202020204" pitchFamily="34" charset="0"/>
              </a:rPr>
              <a:t>Pays you cash benefits during time of need (accidents, sickness, surgery, maternity)</a:t>
            </a:r>
          </a:p>
          <a:p>
            <a:pPr>
              <a:buFont typeface="Wingdings" pitchFamily="2" charset="2"/>
              <a:buChar char="Ø"/>
            </a:pPr>
            <a:r>
              <a:rPr lang="en-US" altLang="en-US" sz="1600" dirty="0">
                <a:solidFill>
                  <a:srgbClr val="262673"/>
                </a:solidFill>
                <a:ea typeface="+mn-ea"/>
                <a:cs typeface="Arial" panose="020B0604020202020204" pitchFamily="34" charset="0"/>
              </a:rPr>
              <a:t>Guaranteed renewable for the life of the policy</a:t>
            </a:r>
          </a:p>
          <a:p>
            <a:pPr>
              <a:buFont typeface="Wingdings" pitchFamily="2" charset="2"/>
              <a:buChar char="Ø"/>
            </a:pPr>
            <a:r>
              <a:rPr lang="en-US" altLang="en-US" sz="1600" dirty="0">
                <a:solidFill>
                  <a:srgbClr val="262673"/>
                </a:solidFill>
                <a:ea typeface="+mn-ea"/>
                <a:cs typeface="Arial" panose="020B0604020202020204" pitchFamily="34" charset="0"/>
              </a:rPr>
              <a:t>Fully portable at the group rate</a:t>
            </a:r>
          </a:p>
          <a:p>
            <a:pPr>
              <a:buFont typeface="Wingdings" pitchFamily="2" charset="2"/>
              <a:buChar char="Ø"/>
            </a:pPr>
            <a:r>
              <a:rPr lang="en-US" altLang="en-US" sz="1600" dirty="0">
                <a:solidFill>
                  <a:srgbClr val="262673"/>
                </a:solidFill>
                <a:ea typeface="+mn-ea"/>
                <a:cs typeface="Arial" panose="020B0604020202020204" pitchFamily="34" charset="0"/>
              </a:rPr>
              <a:t>No coordination of benefits…</a:t>
            </a:r>
            <a:r>
              <a:rPr lang="ja-JP" altLang="en-US" sz="1600" dirty="0">
                <a:solidFill>
                  <a:srgbClr val="262673"/>
                </a:solidFill>
                <a:ea typeface="+mn-ea"/>
                <a:cs typeface="Arial" panose="020B0604020202020204" pitchFamily="34" charset="0"/>
              </a:rPr>
              <a:t>”</a:t>
            </a:r>
            <a:r>
              <a:rPr lang="en-US" altLang="ja-JP" sz="1600" dirty="0">
                <a:solidFill>
                  <a:srgbClr val="262673"/>
                </a:solidFill>
                <a:ea typeface="+mn-ea"/>
                <a:cs typeface="Arial" panose="020B0604020202020204" pitchFamily="34" charset="0"/>
              </a:rPr>
              <a:t>we pay regardless of any other insurance</a:t>
            </a:r>
            <a:r>
              <a:rPr lang="en-US" altLang="ja-JP" sz="2000" dirty="0">
                <a:solidFill>
                  <a:srgbClr val="262673"/>
                </a:solidFill>
                <a:ea typeface="+mn-ea"/>
                <a:cs typeface="Arial" panose="020B0604020202020204" pitchFamily="34" charset="0"/>
              </a:rPr>
              <a:t>.</a:t>
            </a:r>
            <a:r>
              <a:rPr lang="ja-JP" altLang="en-US" sz="2000" dirty="0">
                <a:solidFill>
                  <a:srgbClr val="262673"/>
                </a:solidFill>
                <a:ea typeface="+mn-ea"/>
                <a:cs typeface="Arial" panose="020B0604020202020204" pitchFamily="34" charset="0"/>
              </a:rPr>
              <a:t>”</a:t>
            </a:r>
            <a:endParaRPr lang="en-US" altLang="en-US" sz="2000" dirty="0">
              <a:solidFill>
                <a:srgbClr val="262673"/>
              </a:solidFill>
              <a:ea typeface="+mn-ea"/>
              <a:cs typeface="Arial" panose="020B0604020202020204" pitchFamily="34" charset="0"/>
            </a:endParaRPr>
          </a:p>
        </p:txBody>
      </p:sp>
      <p:sp>
        <p:nvSpPr>
          <p:cNvPr id="52232" name="TextBox 5"/>
          <p:cNvSpPr txBox="1">
            <a:spLocks noChangeArrowheads="1"/>
          </p:cNvSpPr>
          <p:nvPr/>
        </p:nvSpPr>
        <p:spPr bwMode="auto">
          <a:xfrm>
            <a:off x="845343" y="5048224"/>
            <a:ext cx="74533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400" b="1" dirty="0">
                <a:solidFill>
                  <a:srgbClr val="262673"/>
                </a:solidFill>
                <a:ea typeface="+mn-ea"/>
                <a:cs typeface="Arial" panose="020B0604020202020204" pitchFamily="34" charset="0"/>
              </a:rPr>
              <a:t>Contact:</a:t>
            </a:r>
            <a:r>
              <a:rPr lang="en-US" altLang="en-US" sz="1400" dirty="0">
                <a:solidFill>
                  <a:srgbClr val="262673"/>
                </a:solidFill>
                <a:ea typeface="+mn-ea"/>
                <a:cs typeface="Arial" panose="020B0604020202020204" pitchFamily="34" charset="0"/>
              </a:rPr>
              <a:t> </a:t>
            </a:r>
          </a:p>
          <a:p>
            <a:pPr algn="ctr"/>
            <a:r>
              <a:rPr lang="en-US" altLang="en-US" sz="1400" dirty="0">
                <a:solidFill>
                  <a:srgbClr val="262673"/>
                </a:solidFill>
                <a:ea typeface="+mn-ea"/>
                <a:cs typeface="Arial" panose="020B0604020202020204" pitchFamily="34" charset="0"/>
              </a:rPr>
              <a:t>Derrick Fellows, 1544 South Belvoir Blvd., S. Euclid, OH  44141</a:t>
            </a:r>
          </a:p>
          <a:p>
            <a:pPr algn="ctr"/>
            <a:r>
              <a:rPr lang="en-US" altLang="en-US" sz="1400" dirty="0">
                <a:solidFill>
                  <a:srgbClr val="262673"/>
                </a:solidFill>
                <a:ea typeface="+mn-ea"/>
                <a:cs typeface="Arial" panose="020B0604020202020204" pitchFamily="34" charset="0"/>
              </a:rPr>
              <a:t>(216) 382-9500; </a:t>
            </a:r>
          </a:p>
          <a:p>
            <a:pPr algn="ctr"/>
            <a:r>
              <a:rPr lang="en-US" altLang="en-US" sz="1400" dirty="0">
                <a:solidFill>
                  <a:srgbClr val="262673"/>
                </a:solidFill>
                <a:ea typeface="+mn-ea"/>
                <a:cs typeface="Arial" panose="020B0604020202020204" pitchFamily="34" charset="0"/>
                <a:hlinkClick r:id="rId4"/>
              </a:rPr>
              <a:t>derrick_fellows@us.aflac.com</a:t>
            </a:r>
            <a:endParaRPr lang="en-US" altLang="en-US" sz="1400" dirty="0">
              <a:solidFill>
                <a:srgbClr val="262673"/>
              </a:solidFill>
              <a:ea typeface="+mn-ea"/>
              <a:cs typeface="Arial" panose="020B0604020202020204" pitchFamily="34" charset="0"/>
            </a:endParaRPr>
          </a:p>
        </p:txBody>
      </p:sp>
      <p:sp>
        <p:nvSpPr>
          <p:cNvPr id="2" name="TextBox 1"/>
          <p:cNvSpPr txBox="1"/>
          <p:nvPr/>
        </p:nvSpPr>
        <p:spPr>
          <a:xfrm>
            <a:off x="1188084" y="4273616"/>
            <a:ext cx="7064375" cy="738664"/>
          </a:xfrm>
          <a:prstGeom prst="rect">
            <a:avLst/>
          </a:prstGeom>
          <a:noFill/>
        </p:spPr>
        <p:txBody>
          <a:bodyPr wrap="square" rtlCol="0">
            <a:spAutoFit/>
          </a:bodyPr>
          <a:lstStyle/>
          <a:p>
            <a:r>
              <a:rPr lang="en-US" sz="1400" b="1" i="1" dirty="0">
                <a:solidFill>
                  <a:srgbClr val="262673"/>
                </a:solidFill>
                <a:latin typeface="Arial" pitchFamily="34" charset="0"/>
                <a:cs typeface="Arial" panose="020B0604020202020204" pitchFamily="34" charset="0"/>
              </a:rPr>
              <a:t>Note:  </a:t>
            </a:r>
            <a:r>
              <a:rPr lang="en-US" sz="1400" i="1" dirty="0">
                <a:solidFill>
                  <a:srgbClr val="262673"/>
                </a:solidFill>
                <a:latin typeface="Arial" pitchFamily="34" charset="0"/>
                <a:cs typeface="Arial" panose="020B0604020202020204" pitchFamily="34" charset="0"/>
              </a:rPr>
              <a:t>Some plans are only available during your first 60 days of employment and the annual Open Enrollment period.  Other plans may be available year-round. Please contact Aflac for additional information.</a:t>
            </a:r>
          </a:p>
        </p:txBody>
      </p:sp>
    </p:spTree>
    <p:extLst>
      <p:ext uri="{BB962C8B-B14F-4D97-AF65-F5344CB8AC3E}">
        <p14:creationId xmlns:p14="http://schemas.microsoft.com/office/powerpoint/2010/main" val="2151494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Box 2"/>
          <p:cNvSpPr txBox="1">
            <a:spLocks noChangeArrowheads="1"/>
          </p:cNvSpPr>
          <p:nvPr/>
        </p:nvSpPr>
        <p:spPr bwMode="auto">
          <a:xfrm>
            <a:off x="1002690" y="1072874"/>
            <a:ext cx="7848600" cy="430887"/>
          </a:xfrm>
          <a:prstGeom prst="rect">
            <a:avLst/>
          </a:prstGeom>
          <a:noFill/>
          <a:ln>
            <a:noFill/>
          </a:ln>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r>
              <a:rPr lang="en-US" sz="2200" b="1" dirty="0">
                <a:solidFill>
                  <a:srgbClr val="262673"/>
                </a:solidFill>
                <a:ea typeface="+mn-ea"/>
                <a:cs typeface="Arial" panose="020B0604020202020204" pitchFamily="34" charset="0"/>
              </a:rPr>
              <a:t>College Advantage (529) Ohio Savings Plan</a:t>
            </a:r>
          </a:p>
        </p:txBody>
      </p:sp>
      <p:sp>
        <p:nvSpPr>
          <p:cNvPr id="53253" name="TextBox 1"/>
          <p:cNvSpPr txBox="1">
            <a:spLocks noChangeArrowheads="1"/>
          </p:cNvSpPr>
          <p:nvPr/>
        </p:nvSpPr>
        <p:spPr bwMode="auto">
          <a:xfrm>
            <a:off x="1676400" y="1970989"/>
            <a:ext cx="70485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Font typeface="Wingdings" pitchFamily="2" charset="2"/>
              <a:buChar char="Ø"/>
            </a:pPr>
            <a:r>
              <a:rPr lang="en-US" altLang="en-US" sz="1800" dirty="0">
                <a:solidFill>
                  <a:srgbClr val="262673"/>
                </a:solidFill>
                <a:ea typeface="+mn-ea"/>
                <a:cs typeface="Arial" panose="020B0604020202020204" pitchFamily="34" charset="0"/>
              </a:rPr>
              <a:t>This is a college savings program that enables families to save and invest on a tax-advantaged basis to fund future higher education expenses of a child.</a:t>
            </a:r>
          </a:p>
          <a:p>
            <a:pPr>
              <a:buFont typeface="Wingdings" pitchFamily="2" charset="2"/>
              <a:buChar char="Ø"/>
            </a:pPr>
            <a:r>
              <a:rPr lang="en-US" altLang="en-US" sz="1800" b="1" dirty="0">
                <a:solidFill>
                  <a:srgbClr val="262673"/>
                </a:solidFill>
                <a:ea typeface="+mn-ea"/>
                <a:cs typeface="Arial" panose="020B0604020202020204" pitchFamily="34" charset="0"/>
              </a:rPr>
              <a:t>Enroll anytime</a:t>
            </a:r>
            <a:r>
              <a:rPr lang="en-US" altLang="en-US" sz="1800" dirty="0">
                <a:solidFill>
                  <a:srgbClr val="262673"/>
                </a:solidFill>
                <a:ea typeface="+mn-ea"/>
                <a:cs typeface="Arial" panose="020B0604020202020204" pitchFamily="34" charset="0"/>
              </a:rPr>
              <a:t>.</a:t>
            </a:r>
          </a:p>
          <a:p>
            <a:pPr>
              <a:buFont typeface="Wingdings" pitchFamily="2" charset="2"/>
              <a:buChar char="Ø"/>
            </a:pPr>
            <a:r>
              <a:rPr lang="en-US" altLang="en-US" sz="1800" dirty="0">
                <a:solidFill>
                  <a:srgbClr val="262673"/>
                </a:solidFill>
                <a:ea typeface="+mn-ea"/>
                <a:cs typeface="Arial" panose="020B0604020202020204" pitchFamily="34" charset="0"/>
              </a:rPr>
              <a:t>Tax-Free: Pay no taxes as your funds grow and pay no taxes when you withdraw for qualified higher education expenses.</a:t>
            </a:r>
          </a:p>
          <a:p>
            <a:pPr>
              <a:buFont typeface="Wingdings" pitchFamily="2" charset="2"/>
              <a:buChar char="Ø"/>
            </a:pPr>
            <a:r>
              <a:rPr lang="en-US" altLang="en-US" sz="1800" dirty="0">
                <a:solidFill>
                  <a:srgbClr val="262673"/>
                </a:solidFill>
                <a:ea typeface="+mn-ea"/>
                <a:cs typeface="Arial" panose="020B0604020202020204" pitchFamily="34" charset="0"/>
              </a:rPr>
              <a:t>Available to anyone.</a:t>
            </a:r>
          </a:p>
          <a:p>
            <a:pPr>
              <a:buFont typeface="Wingdings" pitchFamily="2" charset="2"/>
              <a:buChar char="Ø"/>
            </a:pPr>
            <a:r>
              <a:rPr lang="en-US" altLang="en-US" sz="1800" dirty="0">
                <a:solidFill>
                  <a:srgbClr val="262673"/>
                </a:solidFill>
                <a:ea typeface="+mn-ea"/>
                <a:cs typeface="Arial" panose="020B0604020202020204" pitchFamily="34" charset="0"/>
              </a:rPr>
              <a:t>Account owners allocate funds.</a:t>
            </a:r>
          </a:p>
          <a:p>
            <a:pPr>
              <a:buFont typeface="Wingdings" pitchFamily="2" charset="2"/>
              <a:buChar char="Ø"/>
            </a:pPr>
            <a:r>
              <a:rPr lang="en-US" altLang="en-US" sz="1800" dirty="0">
                <a:solidFill>
                  <a:srgbClr val="262673"/>
                </a:solidFill>
                <a:ea typeface="+mn-ea"/>
                <a:cs typeface="Arial" panose="020B0604020202020204" pitchFamily="34" charset="0"/>
              </a:rPr>
              <a:t>Affordable contributions as little as $25 at a time.</a:t>
            </a:r>
          </a:p>
        </p:txBody>
      </p:sp>
      <p:pic>
        <p:nvPicPr>
          <p:cNvPr id="30727" name="Picture 7" descr="Ohio Tuition Trust Authority">
            <a:hlinkClick r:id="rId3"/>
          </p:cNvPr>
          <p:cNvPicPr>
            <a:picLocks noChangeAspect="1" noChangeArrowheads="1"/>
          </p:cNvPicPr>
          <p:nvPr/>
        </p:nvPicPr>
        <p:blipFill>
          <a:blip r:embed="rId4">
            <a:duotone>
              <a:prstClr val="black"/>
              <a:schemeClr val="accent1">
                <a:tint val="45000"/>
                <a:satMod val="400000"/>
              </a:schemeClr>
            </a:duotone>
            <a:extLst/>
          </a:blip>
          <a:srcRect/>
          <a:stretch>
            <a:fillRect/>
          </a:stretch>
        </p:blipFill>
        <p:spPr bwMode="auto">
          <a:xfrm>
            <a:off x="8305800" y="553693"/>
            <a:ext cx="545490" cy="1065410"/>
          </a:xfrm>
          <a:prstGeom prst="rect">
            <a:avLst/>
          </a:prstGeom>
          <a:noFill/>
          <a:extLst/>
        </p:spPr>
      </p:pic>
      <p:sp>
        <p:nvSpPr>
          <p:cNvPr id="53255" name="TextBox 2"/>
          <p:cNvSpPr txBox="1">
            <a:spLocks noChangeArrowheads="1"/>
          </p:cNvSpPr>
          <p:nvPr/>
        </p:nvSpPr>
        <p:spPr bwMode="auto">
          <a:xfrm>
            <a:off x="685800" y="4798953"/>
            <a:ext cx="7620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1800" b="1" dirty="0">
                <a:solidFill>
                  <a:srgbClr val="262673"/>
                </a:solidFill>
                <a:ea typeface="+mn-ea"/>
                <a:cs typeface="Arial" panose="020B0604020202020204" pitchFamily="34" charset="0"/>
              </a:rPr>
              <a:t>CollegeAdvantage Savings Plan</a:t>
            </a:r>
            <a:br>
              <a:rPr lang="en-US" altLang="en-US" sz="1800" b="1" dirty="0">
                <a:solidFill>
                  <a:srgbClr val="262673"/>
                </a:solidFill>
                <a:ea typeface="+mn-ea"/>
                <a:cs typeface="Arial" panose="020B0604020202020204" pitchFamily="34" charset="0"/>
              </a:rPr>
            </a:br>
            <a:r>
              <a:rPr lang="en-US" altLang="en-US" sz="1800" dirty="0">
                <a:solidFill>
                  <a:srgbClr val="262673"/>
                </a:solidFill>
                <a:ea typeface="+mn-ea"/>
                <a:cs typeface="Arial" panose="020B0604020202020204" pitchFamily="34" charset="0"/>
              </a:rPr>
              <a:t>PO Box 932348 </a:t>
            </a:r>
          </a:p>
          <a:p>
            <a:pPr algn="ctr"/>
            <a:r>
              <a:rPr lang="en-US" altLang="en-US" sz="1800" dirty="0">
                <a:solidFill>
                  <a:srgbClr val="262673"/>
                </a:solidFill>
                <a:ea typeface="+mn-ea"/>
                <a:cs typeface="Arial" panose="020B0604020202020204" pitchFamily="34" charset="0"/>
              </a:rPr>
              <a:t>Cleveland, OH 44193 </a:t>
            </a:r>
          </a:p>
          <a:p>
            <a:pPr algn="ctr"/>
            <a:r>
              <a:rPr lang="en-US" altLang="en-US" sz="1800" dirty="0">
                <a:solidFill>
                  <a:srgbClr val="262673"/>
                </a:solidFill>
                <a:ea typeface="+mn-ea"/>
                <a:cs typeface="Arial" panose="020B0604020202020204" pitchFamily="34" charset="0"/>
              </a:rPr>
              <a:t>Phone: 1-800-AFFORD-IT (233-6734)</a:t>
            </a:r>
          </a:p>
          <a:p>
            <a:pPr algn="ctr"/>
            <a:endParaRPr lang="en-US" altLang="en-US" sz="1800" dirty="0">
              <a:solidFill>
                <a:srgbClr val="262673"/>
              </a:solidFill>
              <a:ea typeface="+mn-ea"/>
              <a:cs typeface="Arial" panose="020B0604020202020204" pitchFamily="34" charset="0"/>
            </a:endParaRPr>
          </a:p>
        </p:txBody>
      </p:sp>
      <p:sp>
        <p:nvSpPr>
          <p:cNvPr id="9" name="TextBox 8"/>
          <p:cNvSpPr txBox="1"/>
          <p:nvPr/>
        </p:nvSpPr>
        <p:spPr>
          <a:xfrm>
            <a:off x="838200" y="331930"/>
            <a:ext cx="8229600" cy="461665"/>
          </a:xfrm>
          <a:prstGeom prst="rect">
            <a:avLst/>
          </a:prstGeom>
          <a:noFill/>
        </p:spPr>
        <p:txBody>
          <a:bodyPr>
            <a:spAutoFit/>
          </a:bodyPr>
          <a:lstStyle/>
          <a:p>
            <a:pPr algn="ctr">
              <a:defRPr/>
            </a:pPr>
            <a:r>
              <a:rPr lang="en-US" sz="2400" b="1" dirty="0">
                <a:solidFill>
                  <a:srgbClr val="262673"/>
                </a:solidFill>
                <a:latin typeface="Arial" panose="020B0604020202020204" pitchFamily="34" charset="0"/>
                <a:cs typeface="Arial" panose="020B0604020202020204" pitchFamily="34" charset="0"/>
              </a:rPr>
              <a:t>Voluntary Benefit</a:t>
            </a:r>
          </a:p>
        </p:txBody>
      </p:sp>
    </p:spTree>
    <p:extLst>
      <p:ext uri="{BB962C8B-B14F-4D97-AF65-F5344CB8AC3E}">
        <p14:creationId xmlns:p14="http://schemas.microsoft.com/office/powerpoint/2010/main" val="264703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defTabSz="914400">
              <a:defRPr/>
            </a:pPr>
            <a:r>
              <a:rPr lang="en-US" sz="2200" dirty="0">
                <a:solidFill>
                  <a:srgbClr val="000099"/>
                </a:solidFill>
                <a:latin typeface="Arial" panose="020B0604020202020204" pitchFamily="34" charset="0"/>
                <a:ea typeface="+mn-ea"/>
                <a:cs typeface="Arial" panose="020B0604020202020204" pitchFamily="34" charset="0"/>
              </a:rPr>
              <a:t>How It Works (Continued)</a:t>
            </a:r>
          </a:p>
        </p:txBody>
      </p:sp>
      <p:sp>
        <p:nvSpPr>
          <p:cNvPr id="3" name="Content Placeholder 2"/>
          <p:cNvSpPr>
            <a:spLocks noGrp="1"/>
          </p:cNvSpPr>
          <p:nvPr>
            <p:ph idx="1"/>
          </p:nvPr>
        </p:nvSpPr>
        <p:spPr>
          <a:xfrm>
            <a:off x="404261" y="1349298"/>
            <a:ext cx="8587339" cy="4810870"/>
          </a:xfrm>
        </p:spPr>
        <p:txBody>
          <a:bodyPr>
            <a:normAutofit/>
          </a:bodyPr>
          <a:lstStyle/>
          <a:p>
            <a:pPr marL="0" indent="0">
              <a:buNone/>
            </a:pPr>
            <a:r>
              <a:rPr lang="en-US" sz="2400" u="sng" dirty="0"/>
              <a:t>Tier Two</a:t>
            </a:r>
            <a:r>
              <a:rPr lang="en-US" sz="2400" dirty="0"/>
              <a:t> </a:t>
            </a:r>
            <a:r>
              <a:rPr lang="en-US" sz="2700" dirty="0"/>
              <a:t>– Deadline Oct. 15, 2017</a:t>
            </a:r>
          </a:p>
          <a:p>
            <a:pPr marL="0" indent="0">
              <a:buNone/>
            </a:pPr>
            <a:r>
              <a:rPr lang="en-US" sz="2700" dirty="0"/>
              <a:t>		</a:t>
            </a:r>
            <a:r>
              <a:rPr lang="en-US" sz="2400" dirty="0"/>
              <a:t>Earn a total of 350 points </a:t>
            </a:r>
            <a:r>
              <a:rPr lang="en-US" sz="2400" i="1" dirty="0"/>
              <a:t>your way – </a:t>
            </a:r>
            <a:r>
              <a:rPr lang="en-US" sz="2400" dirty="0"/>
              <a:t>Earn $150</a:t>
            </a:r>
          </a:p>
          <a:p>
            <a:pPr marL="0" indent="0" algn="ctr">
              <a:buNone/>
            </a:pPr>
            <a:r>
              <a:rPr lang="en-US" sz="2400" i="1" dirty="0">
                <a:solidFill>
                  <a:schemeClr val="accent5">
                    <a:lumMod val="50000"/>
                  </a:schemeClr>
                </a:solidFill>
              </a:rPr>
              <a:t>**</a:t>
            </a:r>
            <a:r>
              <a:rPr lang="en-US" sz="1600" i="1" dirty="0">
                <a:solidFill>
                  <a:schemeClr val="accent5">
                    <a:lumMod val="50000"/>
                  </a:schemeClr>
                </a:solidFill>
              </a:rPr>
              <a:t>Points can be earned through a variety of individual or group activities </a:t>
            </a:r>
          </a:p>
          <a:p>
            <a:pPr marL="0" indent="0" algn="ctr">
              <a:buNone/>
            </a:pPr>
            <a:r>
              <a:rPr lang="en-US" sz="1600" i="1" dirty="0">
                <a:solidFill>
                  <a:schemeClr val="accent5">
                    <a:lumMod val="50000"/>
                  </a:schemeClr>
                </a:solidFill>
              </a:rPr>
              <a:t>between Jan. 1 – Oct. 15, 2017. Examples include:</a:t>
            </a:r>
            <a:br>
              <a:rPr lang="en-US" sz="1600" i="1" dirty="0">
                <a:solidFill>
                  <a:schemeClr val="accent5">
                    <a:lumMod val="50000"/>
                  </a:schemeClr>
                </a:solidFill>
              </a:rPr>
            </a:br>
            <a:r>
              <a:rPr lang="en-US" sz="1600" i="1" dirty="0">
                <a:solidFill>
                  <a:schemeClr val="accent5">
                    <a:lumMod val="50000"/>
                  </a:schemeClr>
                </a:solidFill>
              </a:rPr>
              <a:t>  </a:t>
            </a:r>
          </a:p>
          <a:p>
            <a:pPr lvl="1">
              <a:lnSpc>
                <a:spcPct val="120000"/>
              </a:lnSpc>
              <a:buFontTx/>
              <a:buChar char="-"/>
            </a:pPr>
            <a:r>
              <a:rPr lang="en-US" i="1" dirty="0">
                <a:solidFill>
                  <a:schemeClr val="bg2">
                    <a:lumMod val="10000"/>
                  </a:schemeClr>
                </a:solidFill>
              </a:rPr>
              <a:t>Annual Wellness Visits/Preventive Care</a:t>
            </a:r>
          </a:p>
          <a:p>
            <a:pPr lvl="1">
              <a:lnSpc>
                <a:spcPct val="120000"/>
              </a:lnSpc>
              <a:buFontTx/>
              <a:buChar char="-"/>
            </a:pPr>
            <a:r>
              <a:rPr lang="en-US" i="1" dirty="0">
                <a:solidFill>
                  <a:schemeClr val="bg2">
                    <a:lumMod val="10000"/>
                  </a:schemeClr>
                </a:solidFill>
              </a:rPr>
              <a:t>Dental Exam</a:t>
            </a:r>
          </a:p>
          <a:p>
            <a:pPr lvl="1">
              <a:lnSpc>
                <a:spcPct val="120000"/>
              </a:lnSpc>
              <a:buFontTx/>
              <a:buChar char="-"/>
            </a:pPr>
            <a:r>
              <a:rPr lang="en-US" i="1" dirty="0">
                <a:solidFill>
                  <a:schemeClr val="bg2">
                    <a:lumMod val="10000"/>
                  </a:schemeClr>
                </a:solidFill>
              </a:rPr>
              <a:t>Smoke and Tobacco-Free Declaration or participation in Tobacco Cessation Program</a:t>
            </a:r>
          </a:p>
          <a:p>
            <a:pPr lvl="1">
              <a:lnSpc>
                <a:spcPct val="120000"/>
              </a:lnSpc>
              <a:buFontTx/>
              <a:buChar char="-"/>
            </a:pPr>
            <a:r>
              <a:rPr lang="en-US" i="1" dirty="0">
                <a:solidFill>
                  <a:schemeClr val="bg2">
                    <a:lumMod val="10000"/>
                  </a:schemeClr>
                </a:solidFill>
              </a:rPr>
              <a:t>Mindfulness (yoga, meditation)</a:t>
            </a:r>
          </a:p>
          <a:p>
            <a:pPr lvl="1">
              <a:lnSpc>
                <a:spcPct val="120000"/>
              </a:lnSpc>
              <a:buFontTx/>
              <a:buChar char="-"/>
            </a:pPr>
            <a:r>
              <a:rPr lang="en-US" i="1" dirty="0">
                <a:solidFill>
                  <a:schemeClr val="bg2">
                    <a:lumMod val="10000"/>
                  </a:schemeClr>
                </a:solidFill>
              </a:rPr>
              <a:t>Move for a Cause - walk/run/ride</a:t>
            </a:r>
          </a:p>
          <a:p>
            <a:pPr lvl="1">
              <a:lnSpc>
                <a:spcPct val="120000"/>
              </a:lnSpc>
              <a:buFontTx/>
              <a:buChar char="-"/>
            </a:pPr>
            <a:r>
              <a:rPr lang="en-US" i="1" dirty="0">
                <a:solidFill>
                  <a:schemeClr val="bg2">
                    <a:lumMod val="10000"/>
                  </a:schemeClr>
                </a:solidFill>
              </a:rPr>
              <a:t>Healthy Hydration Challenge</a:t>
            </a:r>
          </a:p>
          <a:p>
            <a:pPr lvl="1">
              <a:lnSpc>
                <a:spcPct val="120000"/>
              </a:lnSpc>
              <a:buFontTx/>
              <a:buChar char="-"/>
            </a:pPr>
            <a:r>
              <a:rPr lang="en-US" i="1" dirty="0">
                <a:solidFill>
                  <a:schemeClr val="bg2">
                    <a:lumMod val="10000"/>
                  </a:schemeClr>
                </a:solidFill>
              </a:rPr>
              <a:t>Group Exercise Participation (spinning, Fit for Life, Jazzercise, etc…)</a:t>
            </a:r>
          </a:p>
        </p:txBody>
      </p:sp>
    </p:spTree>
    <p:extLst>
      <p:ext uri="{BB962C8B-B14F-4D97-AF65-F5344CB8AC3E}">
        <p14:creationId xmlns:p14="http://schemas.microsoft.com/office/powerpoint/2010/main" val="1385433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96111"/>
            <a:ext cx="7620000" cy="461665"/>
          </a:xfrm>
          <a:prstGeom prst="rect">
            <a:avLst/>
          </a:prstGeom>
          <a:noFill/>
        </p:spPr>
        <p:txBody>
          <a:bodyPr>
            <a:spAutoFit/>
          </a:bodyPr>
          <a:lstStyle/>
          <a:p>
            <a:pPr algn="ctr">
              <a:defRPr/>
            </a:pPr>
            <a:r>
              <a:rPr lang="en-US" sz="2400" b="1" dirty="0">
                <a:solidFill>
                  <a:srgbClr val="262673"/>
                </a:solidFill>
                <a:latin typeface="Arial" pitchFamily="34" charset="0"/>
                <a:ea typeface="ＭＳ Ｐゴシック" pitchFamily="34" charset="-128"/>
              </a:rPr>
              <a:t>Voluntary Benefit</a:t>
            </a:r>
          </a:p>
        </p:txBody>
      </p:sp>
      <p:sp>
        <p:nvSpPr>
          <p:cNvPr id="54277" name="TextBox 2"/>
          <p:cNvSpPr txBox="1">
            <a:spLocks noChangeArrowheads="1"/>
          </p:cNvSpPr>
          <p:nvPr/>
        </p:nvSpPr>
        <p:spPr bwMode="auto">
          <a:xfrm>
            <a:off x="1104900" y="909111"/>
            <a:ext cx="784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b="1" dirty="0">
                <a:solidFill>
                  <a:srgbClr val="262673"/>
                </a:solidFill>
              </a:rPr>
              <a:t>Legacy Services – Long Term Care Insurance</a:t>
            </a:r>
          </a:p>
        </p:txBody>
      </p:sp>
      <p:sp>
        <p:nvSpPr>
          <p:cNvPr id="54278" name="TextBox 1"/>
          <p:cNvSpPr txBox="1">
            <a:spLocks noChangeArrowheads="1"/>
          </p:cNvSpPr>
          <p:nvPr/>
        </p:nvSpPr>
        <p:spPr bwMode="auto">
          <a:xfrm>
            <a:off x="1880616" y="1597072"/>
            <a:ext cx="69342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800" b="1" dirty="0">
                <a:solidFill>
                  <a:srgbClr val="262673"/>
                </a:solidFill>
              </a:rPr>
              <a:t>What is Long-Term Care? </a:t>
            </a:r>
          </a:p>
          <a:p>
            <a:r>
              <a:rPr lang="en-US" altLang="en-US" sz="1800" dirty="0">
                <a:solidFill>
                  <a:srgbClr val="262673"/>
                </a:solidFill>
              </a:rPr>
              <a:t>Long-term care is the type of care you need when you are no longer able to do the things you take for granted everyday. It is needed when simple things, such as getting out of bed, eating, or even taking a shower, become too difficult to do on your own.</a:t>
            </a:r>
          </a:p>
          <a:p>
            <a:r>
              <a:rPr lang="en-US" altLang="en-US" sz="1800" dirty="0"/>
              <a:t> </a:t>
            </a:r>
            <a:endParaRPr lang="en-US" altLang="en-US" sz="1800" dirty="0">
              <a:solidFill>
                <a:schemeClr val="accent2"/>
              </a:solidFill>
            </a:endParaRPr>
          </a:p>
          <a:p>
            <a:r>
              <a:rPr lang="en-US" altLang="en-US" sz="1800" b="1" dirty="0">
                <a:solidFill>
                  <a:srgbClr val="262673"/>
                </a:solidFill>
              </a:rPr>
              <a:t>Why Consider Long-Term Care Insurance? </a:t>
            </a:r>
          </a:p>
          <a:p>
            <a:r>
              <a:rPr lang="en-US" altLang="en-US" sz="1800" dirty="0">
                <a:solidFill>
                  <a:srgbClr val="262673"/>
                </a:solidFill>
              </a:rPr>
              <a:t>Long-term care insurance (LTCi) pays for home health care, assisted living, nursing home and other long term care expenses. People buy LTCi to protect retirement assets and to maintain freedom of choice when receiving care</a:t>
            </a:r>
          </a:p>
        </p:txBody>
      </p:sp>
      <p:sp>
        <p:nvSpPr>
          <p:cNvPr id="3" name="TextBox 2"/>
          <p:cNvSpPr txBox="1"/>
          <p:nvPr/>
        </p:nvSpPr>
        <p:spPr>
          <a:xfrm>
            <a:off x="2209800" y="4876800"/>
            <a:ext cx="4953000" cy="1230312"/>
          </a:xfrm>
          <a:prstGeom prst="rect">
            <a:avLst/>
          </a:prstGeom>
          <a:noFill/>
        </p:spPr>
        <p:txBody>
          <a:bodyPr>
            <a:spAutoFit/>
          </a:bodyPr>
          <a:lstStyle/>
          <a:p>
            <a:pPr algn="ctr">
              <a:defRPr/>
            </a:pPr>
            <a:r>
              <a:rPr lang="en-US" b="1" dirty="0">
                <a:solidFill>
                  <a:srgbClr val="262673"/>
                </a:solidFill>
                <a:latin typeface="Arial" pitchFamily="34" charset="0"/>
                <a:ea typeface="ＭＳ Ｐゴシック" pitchFamily="34" charset="-128"/>
              </a:rPr>
              <a:t>Legacy Services</a:t>
            </a:r>
          </a:p>
          <a:p>
            <a:pPr algn="ctr">
              <a:defRPr/>
            </a:pPr>
            <a:r>
              <a:rPr lang="en-US" dirty="0">
                <a:solidFill>
                  <a:srgbClr val="262673"/>
                </a:solidFill>
                <a:latin typeface="Arial" pitchFamily="34" charset="0"/>
                <a:ea typeface="ＭＳ Ｐゴシック" pitchFamily="34" charset="-128"/>
              </a:rPr>
              <a:t>800-230-3398, ext. 101</a:t>
            </a:r>
          </a:p>
          <a:p>
            <a:pPr algn="ctr">
              <a:defRPr/>
            </a:pPr>
            <a:r>
              <a:rPr lang="en-US" dirty="0">
                <a:solidFill>
                  <a:srgbClr val="262673"/>
                </a:solidFill>
                <a:latin typeface="Arial" pitchFamily="34" charset="0"/>
                <a:ea typeface="ＭＳ Ｐゴシック" pitchFamily="34" charset="-128"/>
              </a:rPr>
              <a:t>email: custsvc@4groupltci.com</a:t>
            </a:r>
          </a:p>
          <a:p>
            <a:pPr algn="ctr">
              <a:defRPr/>
            </a:pPr>
            <a:r>
              <a:rPr lang="en-US" dirty="0">
                <a:solidFill>
                  <a:srgbClr val="262673"/>
                </a:solidFill>
                <a:latin typeface="Arial" pitchFamily="34" charset="0"/>
                <a:ea typeface="ＭＳ Ｐゴシック" pitchFamily="34" charset="-128"/>
              </a:rPr>
              <a:t>www.servilink.net/legacyltc</a:t>
            </a:r>
          </a:p>
        </p:txBody>
      </p:sp>
    </p:spTree>
    <p:extLst>
      <p:ext uri="{BB962C8B-B14F-4D97-AF65-F5344CB8AC3E}">
        <p14:creationId xmlns:p14="http://schemas.microsoft.com/office/powerpoint/2010/main" val="3833767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7"/>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harpenSoften amount="-73000"/>
                    </a14:imgEffect>
                  </a14:imgLayer>
                </a14:imgProps>
              </a:ext>
              <a:ext uri="{28A0092B-C50C-407E-A947-70E740481C1C}">
                <a14:useLocalDpi xmlns:a14="http://schemas.microsoft.com/office/drawing/2010/main" val="0"/>
              </a:ext>
            </a:extLst>
          </a:blip>
          <a:stretch>
            <a:fillRect/>
          </a:stretch>
        </p:blipFill>
        <p:spPr bwMode="auto">
          <a:xfrm>
            <a:off x="2171700" y="1447800"/>
            <a:ext cx="5715000" cy="34861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19200" y="457200"/>
            <a:ext cx="76200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Tuition Waiver Benefit</a:t>
            </a:r>
          </a:p>
        </p:txBody>
      </p:sp>
      <p:sp>
        <p:nvSpPr>
          <p:cNvPr id="55302" name="Rectangle 1027"/>
          <p:cNvSpPr>
            <a:spLocks noGrp="1" noChangeArrowheads="1"/>
          </p:cNvSpPr>
          <p:nvPr>
            <p:ph type="body" idx="4294967295"/>
          </p:nvPr>
        </p:nvSpPr>
        <p:spPr bwMode="auto">
          <a:xfrm>
            <a:off x="1752600" y="1453896"/>
            <a:ext cx="6778752"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Autofit/>
          </a:bodyPr>
          <a:lstStyle/>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cs typeface="Arial" panose="020B0604020202020204" pitchFamily="34" charset="0"/>
              </a:rPr>
              <a:t>Employees are eligible after completing one semester (or 120-days) of consecutive full-time employment</a:t>
            </a:r>
          </a:p>
          <a:p>
            <a:pPr marL="800100" lvl="1" indent="-342900" eaLnBrk="1" hangingPunct="1">
              <a:buFont typeface="Arial" pitchFamily="34" charset="0"/>
              <a:buChar char="•"/>
            </a:pPr>
            <a:r>
              <a:rPr lang="en-US" altLang="en-US" sz="2000" dirty="0">
                <a:solidFill>
                  <a:srgbClr val="262673"/>
                </a:solidFill>
                <a:latin typeface="Arial" pitchFamily="34" charset="0"/>
                <a:ea typeface="ＭＳ Ｐゴシック" pitchFamily="34" charset="-128"/>
                <a:cs typeface="Arial" panose="020B0604020202020204" pitchFamily="34" charset="0"/>
              </a:rPr>
              <a:t>No </a:t>
            </a:r>
            <a:r>
              <a:rPr lang="ja-JP" altLang="en-US" sz="2000" dirty="0">
                <a:solidFill>
                  <a:srgbClr val="262673"/>
                </a:solidFill>
                <a:latin typeface="Arial" pitchFamily="34" charset="0"/>
                <a:ea typeface="ＭＳ Ｐゴシック" pitchFamily="34" charset="-128"/>
                <a:cs typeface="Arial" panose="020B0604020202020204" pitchFamily="34" charset="0"/>
              </a:rPr>
              <a:t>“</a:t>
            </a:r>
            <a:r>
              <a:rPr lang="en-US" altLang="ja-JP" sz="2000" dirty="0">
                <a:solidFill>
                  <a:srgbClr val="262673"/>
                </a:solidFill>
                <a:latin typeface="Arial" pitchFamily="34" charset="0"/>
                <a:ea typeface="ＭＳ Ｐゴシック" pitchFamily="34" charset="-128"/>
                <a:cs typeface="Arial" panose="020B0604020202020204" pitchFamily="34" charset="0"/>
              </a:rPr>
              <a:t>credit</a:t>
            </a:r>
            <a:r>
              <a:rPr lang="ja-JP" altLang="en-US" sz="2000" dirty="0">
                <a:solidFill>
                  <a:srgbClr val="262673"/>
                </a:solidFill>
                <a:latin typeface="Arial" pitchFamily="34" charset="0"/>
                <a:ea typeface="ＭＳ Ｐゴシック" pitchFamily="34" charset="-128"/>
                <a:cs typeface="Arial" panose="020B0604020202020204" pitchFamily="34" charset="0"/>
              </a:rPr>
              <a:t>”</a:t>
            </a:r>
            <a:r>
              <a:rPr lang="en-US" altLang="ja-JP" sz="2000" dirty="0">
                <a:solidFill>
                  <a:srgbClr val="262673"/>
                </a:solidFill>
                <a:latin typeface="Arial" pitchFamily="34" charset="0"/>
                <a:ea typeface="ＭＳ Ｐゴシック" pitchFamily="34" charset="-128"/>
                <a:cs typeface="Arial" panose="020B0604020202020204" pitchFamily="34" charset="0"/>
              </a:rPr>
              <a:t> for previous part-time or GA employment</a:t>
            </a:r>
          </a:p>
          <a:p>
            <a:pPr marL="800100" lvl="1" indent="-342900" eaLnBrk="1" hangingPunct="1">
              <a:buFont typeface="Arial" pitchFamily="34" charset="0"/>
              <a:buChar char="•"/>
            </a:pPr>
            <a:endParaRPr lang="en-US" altLang="ja-JP" sz="2000" dirty="0">
              <a:solidFill>
                <a:srgbClr val="262673"/>
              </a:solidFill>
              <a:latin typeface="Arial" pitchFamily="34" charset="0"/>
              <a:ea typeface="ＭＳ Ｐゴシック" pitchFamily="34" charset="-128"/>
              <a:cs typeface="Arial" panose="020B0604020202020204" pitchFamily="34" charset="0"/>
            </a:endParaRPr>
          </a:p>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cs typeface="Arial" panose="020B0604020202020204" pitchFamily="34" charset="0"/>
              </a:rPr>
              <a:t>Eligible dependents include legally married spouse and dependent children under the age 25 and domestic partners </a:t>
            </a:r>
          </a:p>
          <a:p>
            <a:pPr marL="342900" indent="-342900" eaLnBrk="1" hangingPunct="1">
              <a:buFont typeface="Wingdings" pitchFamily="2" charset="2"/>
              <a:buChar char="Ø"/>
            </a:pPr>
            <a:endParaRPr lang="en-US" altLang="en-US" sz="2000" b="0" dirty="0">
              <a:solidFill>
                <a:srgbClr val="262673"/>
              </a:solidFill>
              <a:latin typeface="Arial" pitchFamily="34" charset="0"/>
              <a:ea typeface="ＭＳ Ｐゴシック" pitchFamily="34" charset="-128"/>
              <a:cs typeface="Arial" panose="020B0604020202020204" pitchFamily="34" charset="0"/>
            </a:endParaRPr>
          </a:p>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cs typeface="Arial" panose="020B0604020202020204" pitchFamily="34" charset="0"/>
              </a:rPr>
              <a:t>Benefit covers tuition and general fees for up to 18 undergraduate hours per semester and 14 graduate hours per semester </a:t>
            </a:r>
          </a:p>
          <a:p>
            <a:pPr marL="342900" indent="-342900" eaLnBrk="1" hangingPunct="1"/>
            <a:endParaRPr lang="en-US" altLang="en-US" sz="2000" b="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7778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Box 3"/>
          <p:cNvSpPr txBox="1">
            <a:spLocks noChangeArrowheads="1"/>
          </p:cNvSpPr>
          <p:nvPr/>
        </p:nvSpPr>
        <p:spPr bwMode="auto">
          <a:xfrm>
            <a:off x="1600200" y="228600"/>
            <a:ext cx="762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200" b="1" dirty="0">
                <a:solidFill>
                  <a:srgbClr val="262673"/>
                </a:solidFill>
              </a:rPr>
              <a:t>IMPACT – Employee Assistance Program (EAP)</a:t>
            </a:r>
          </a:p>
        </p:txBody>
      </p:sp>
      <p:sp>
        <p:nvSpPr>
          <p:cNvPr id="56325" name="Rectangle 3"/>
          <p:cNvSpPr>
            <a:spLocks noGrp="1" noChangeArrowheads="1"/>
          </p:cNvSpPr>
          <p:nvPr>
            <p:ph type="body" idx="4294967295"/>
          </p:nvPr>
        </p:nvSpPr>
        <p:spPr bwMode="auto">
          <a:xfrm>
            <a:off x="914400" y="1295400"/>
            <a:ext cx="7696200" cy="4795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85000" lnSpcReduction="20000"/>
          </a:bodyPr>
          <a:lstStyle/>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rPr>
              <a:t>24/7/365 Live, CONFIDENTIAL access to:</a:t>
            </a:r>
          </a:p>
          <a:p>
            <a:pPr marL="365760" eaLnBrk="1" hangingPunct="1">
              <a:buFont typeface="Wingdings" panose="05000000000000000000" pitchFamily="2" charset="2"/>
              <a:buChar char="§"/>
            </a:pPr>
            <a:r>
              <a:rPr lang="en-US" altLang="en-US" b="0" dirty="0">
                <a:solidFill>
                  <a:srgbClr val="262673"/>
                </a:solidFill>
                <a:latin typeface="Arial" pitchFamily="34" charset="0"/>
                <a:ea typeface="ＭＳ Ｐゴシック" pitchFamily="34" charset="-128"/>
              </a:rPr>
              <a:t>Immediate phone consultations</a:t>
            </a:r>
          </a:p>
          <a:p>
            <a:pPr marL="365760" eaLnBrk="1" hangingPunct="1">
              <a:buFont typeface="Wingdings" panose="05000000000000000000" pitchFamily="2" charset="2"/>
              <a:buChar char="§"/>
            </a:pPr>
            <a:r>
              <a:rPr lang="en-US" altLang="en-US" b="0" dirty="0">
                <a:solidFill>
                  <a:srgbClr val="262673"/>
                </a:solidFill>
                <a:latin typeface="Arial" pitchFamily="34" charset="0"/>
                <a:ea typeface="ＭＳ Ｐゴシック" pitchFamily="34" charset="-128"/>
              </a:rPr>
              <a:t>Face to face licensed</a:t>
            </a:r>
            <a:r>
              <a:rPr lang="en-US" altLang="en-US" sz="2000" b="0" dirty="0">
                <a:solidFill>
                  <a:srgbClr val="262673"/>
                </a:solidFill>
                <a:latin typeface="Arial" pitchFamily="34" charset="0"/>
                <a:ea typeface="ＭＳ Ｐゴシック" pitchFamily="34" charset="-128"/>
              </a:rPr>
              <a:t> counseling</a:t>
            </a:r>
          </a:p>
          <a:p>
            <a:pPr marL="365760" eaLnBrk="1" hangingPunct="1">
              <a:buFont typeface="Wingdings" panose="05000000000000000000" pitchFamily="2" charset="2"/>
              <a:buChar char="§"/>
            </a:pPr>
            <a:r>
              <a:rPr lang="en-US" altLang="en-US" b="0" dirty="0">
                <a:solidFill>
                  <a:srgbClr val="262673"/>
                </a:solidFill>
                <a:latin typeface="Arial" pitchFamily="34" charset="0"/>
                <a:ea typeface="ＭＳ Ｐゴシック" pitchFamily="34" charset="-128"/>
              </a:rPr>
              <a:t>Legal assistance</a:t>
            </a:r>
          </a:p>
          <a:p>
            <a:pPr marL="365760" eaLnBrk="1" hangingPunct="1">
              <a:buFont typeface="Wingdings" panose="05000000000000000000" pitchFamily="2" charset="2"/>
              <a:buChar char="§"/>
            </a:pPr>
            <a:r>
              <a:rPr lang="en-US" altLang="en-US" sz="2000" b="0" dirty="0">
                <a:solidFill>
                  <a:srgbClr val="262673"/>
                </a:solidFill>
                <a:latin typeface="Arial" pitchFamily="34" charset="0"/>
                <a:ea typeface="ＭＳ Ｐゴシック" pitchFamily="34" charset="-128"/>
              </a:rPr>
              <a:t>Financial counseling</a:t>
            </a:r>
          </a:p>
          <a:p>
            <a:pPr marL="365760" eaLnBrk="1" hangingPunct="1">
              <a:buFont typeface="Wingdings" panose="05000000000000000000" pitchFamily="2" charset="2"/>
              <a:buChar char="§"/>
            </a:pPr>
            <a:r>
              <a:rPr lang="en-US" altLang="en-US" b="0" dirty="0">
                <a:solidFill>
                  <a:srgbClr val="262673"/>
                </a:solidFill>
                <a:latin typeface="Arial" pitchFamily="34" charset="0"/>
                <a:ea typeface="ＭＳ Ｐゴシック" pitchFamily="34" charset="-128"/>
              </a:rPr>
              <a:t>Identity theft</a:t>
            </a:r>
          </a:p>
          <a:p>
            <a:pPr marL="365760" eaLnBrk="1" hangingPunct="1">
              <a:buFont typeface="Wingdings" panose="05000000000000000000" pitchFamily="2" charset="2"/>
              <a:buChar char="§"/>
            </a:pPr>
            <a:r>
              <a:rPr lang="en-US" altLang="en-US" sz="2000" b="0" dirty="0">
                <a:solidFill>
                  <a:srgbClr val="262673"/>
                </a:solidFill>
                <a:latin typeface="Arial" pitchFamily="34" charset="0"/>
                <a:ea typeface="ＭＳ Ｐゴシック" pitchFamily="34" charset="-128"/>
              </a:rPr>
              <a:t>Child and Elderly Care Referrals</a:t>
            </a:r>
          </a:p>
          <a:p>
            <a:pPr marL="365760" eaLnBrk="1" hangingPunct="1">
              <a:buFont typeface="Wingdings" panose="05000000000000000000" pitchFamily="2" charset="2"/>
              <a:buChar char="§"/>
            </a:pPr>
            <a:r>
              <a:rPr lang="en-US" altLang="en-US" b="0" dirty="0">
                <a:solidFill>
                  <a:srgbClr val="262673"/>
                </a:solidFill>
                <a:latin typeface="Arial" pitchFamily="34" charset="0"/>
                <a:ea typeface="ＭＳ Ｐゴシック" pitchFamily="34" charset="-128"/>
              </a:rPr>
              <a:t>Referrals to Community Resources</a:t>
            </a:r>
            <a:endParaRPr lang="en-US" altLang="en-US" sz="2000" b="0" dirty="0">
              <a:solidFill>
                <a:srgbClr val="262673"/>
              </a:solidFill>
              <a:latin typeface="Arial" pitchFamily="34" charset="0"/>
              <a:ea typeface="ＭＳ Ｐゴシック" pitchFamily="34" charset="-128"/>
            </a:endParaRPr>
          </a:p>
          <a:p>
            <a:pPr marL="342900" indent="-342900" eaLnBrk="1" hangingPunct="1">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rPr>
              <a:t>Accessible to you, your household members and eligible dependents living outside your home</a:t>
            </a:r>
          </a:p>
          <a:p>
            <a:pPr marL="342900" indent="-342900" eaLnBrk="1" hangingPunct="1">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rPr>
              <a:t>Services provided for personal and work-related issues</a:t>
            </a:r>
          </a:p>
          <a:p>
            <a:pPr marL="342900" indent="-342900" eaLnBrk="1" hangingPunct="1">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buFont typeface="Wingdings" pitchFamily="2" charset="2"/>
              <a:buChar char="Ø"/>
            </a:pPr>
            <a:r>
              <a:rPr lang="en-US" altLang="en-US" sz="2000" b="0" dirty="0">
                <a:solidFill>
                  <a:srgbClr val="262673"/>
                </a:solidFill>
                <a:latin typeface="Arial" pitchFamily="34" charset="0"/>
                <a:ea typeface="ＭＳ Ｐゴシック" pitchFamily="34" charset="-128"/>
              </a:rPr>
              <a:t>Specialized assistance may be provided for financial matters, identity theft recovery and legal issues</a:t>
            </a:r>
          </a:p>
          <a:p>
            <a:pPr marL="0" indent="0" algn="ctr" eaLnBrk="1" hangingPunct="1">
              <a:lnSpc>
                <a:spcPct val="150000"/>
              </a:lnSpc>
              <a:buNone/>
            </a:pPr>
            <a:r>
              <a:rPr lang="en-US" altLang="en-US" sz="2000" b="0" dirty="0">
                <a:solidFill>
                  <a:srgbClr val="262673"/>
                </a:solidFill>
                <a:latin typeface="Arial" pitchFamily="34" charset="0"/>
                <a:ea typeface="ＭＳ Ｐゴシック" pitchFamily="34" charset="-128"/>
              </a:rPr>
              <a:t>1-800-227-6007 – 24 hours/7 days a week</a:t>
            </a:r>
          </a:p>
          <a:p>
            <a:pPr marL="342900" indent="-342900" eaLnBrk="1" hangingPunct="1">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endParaRPr lang="en-US" altLang="en-US" sz="2000" b="0" dirty="0">
              <a:solidFill>
                <a:srgbClr val="262673"/>
              </a:solidFill>
              <a:latin typeface="Arial" pitchFamily="34" charset="0"/>
              <a:ea typeface="ＭＳ Ｐゴシック" pitchFamily="34" charset="-128"/>
            </a:endParaRPr>
          </a:p>
        </p:txBody>
      </p:sp>
      <p:sp>
        <p:nvSpPr>
          <p:cNvPr id="2" name="TextBox 1"/>
          <p:cNvSpPr txBox="1"/>
          <p:nvPr/>
        </p:nvSpPr>
        <p:spPr>
          <a:xfrm>
            <a:off x="2363724" y="659487"/>
            <a:ext cx="5637276" cy="523220"/>
          </a:xfrm>
          <a:prstGeom prst="rect">
            <a:avLst/>
          </a:prstGeom>
          <a:noFill/>
        </p:spPr>
        <p:txBody>
          <a:bodyPr wrap="square" rtlCol="0">
            <a:spAutoFit/>
          </a:bodyPr>
          <a:lstStyle/>
          <a:p>
            <a:pPr algn="ctr"/>
            <a:r>
              <a:rPr lang="en-US" sz="1400" dirty="0">
                <a:solidFill>
                  <a:srgbClr val="262673"/>
                </a:solidFill>
                <a:latin typeface="Arial" pitchFamily="34" charset="0"/>
                <a:ea typeface="ＭＳ Ｐゴシック" pitchFamily="34" charset="-128"/>
                <a:cs typeface="Arial" charset="0"/>
              </a:rPr>
              <a:t>IMPACT Solutions is a behavioral healthcare and people development consulting firm for coaching and medical specialists. </a:t>
            </a:r>
          </a:p>
        </p:txBody>
      </p:sp>
    </p:spTree>
    <p:extLst>
      <p:ext uri="{BB962C8B-B14F-4D97-AF65-F5344CB8AC3E}">
        <p14:creationId xmlns:p14="http://schemas.microsoft.com/office/powerpoint/2010/main" val="2300789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228600"/>
            <a:ext cx="782955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Benefits Enrollment Timeline </a:t>
            </a:r>
          </a:p>
        </p:txBody>
      </p:sp>
      <p:graphicFrame>
        <p:nvGraphicFramePr>
          <p:cNvPr id="5" name="Group 131"/>
          <p:cNvGraphicFramePr>
            <a:graphicFrameLocks noGrp="1"/>
          </p:cNvGraphicFramePr>
          <p:nvPr>
            <p:ph sz="half" idx="4294967295"/>
            <p:extLst>
              <p:ext uri="{D42A27DB-BD31-4B8C-83A1-F6EECF244321}">
                <p14:modId xmlns:p14="http://schemas.microsoft.com/office/powerpoint/2010/main" val="1126522231"/>
              </p:ext>
            </p:extLst>
          </p:nvPr>
        </p:nvGraphicFramePr>
        <p:xfrm>
          <a:off x="1143000" y="990600"/>
          <a:ext cx="7696200" cy="5266804"/>
        </p:xfrm>
        <a:graphic>
          <a:graphicData uri="http://schemas.openxmlformats.org/drawingml/2006/table">
            <a:tbl>
              <a:tblPr/>
              <a:tblGrid>
                <a:gridCol w="6156960">
                  <a:extLst>
                    <a:ext uri="{9D8B030D-6E8A-4147-A177-3AD203B41FA5}">
                      <a16:colId xmlns:a16="http://schemas.microsoft.com/office/drawing/2014/main" val="20000"/>
                    </a:ext>
                  </a:extLst>
                </a:gridCol>
                <a:gridCol w="1539240">
                  <a:extLst>
                    <a:ext uri="{9D8B030D-6E8A-4147-A177-3AD203B41FA5}">
                      <a16:colId xmlns:a16="http://schemas.microsoft.com/office/drawing/2014/main" val="20001"/>
                    </a:ext>
                  </a:extLst>
                </a:gridCol>
              </a:tblGrid>
              <a:tr h="2235233">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Group Insurance Enrollment (Online – or hard copy)</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Medical, Prescription, Vision &amp; Dental Coverage</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Opt-out affidavit (if applicable)</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*Domestic Partner Affidavit + Supporting Documentation</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Flexible Spending Accounts – HCFSA/DCFSA</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Life Insurance Beneficiary Designation</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Paper Form Required (Submit to H.R. Benefits Office)</a:t>
                      </a:r>
                    </a:p>
                  </a:txBody>
                  <a:tcPr marT="45706" marB="4570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30 days from your Date of Hire </a:t>
                      </a:r>
                    </a:p>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or Benefits Eligibility</a:t>
                      </a:r>
                    </a:p>
                  </a:txBody>
                  <a:tcPr marT="45706" marB="45706"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49233">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Long Term Disability Enrollment Form </a:t>
                      </a:r>
                    </a:p>
                  </a:txBody>
                  <a:tcPr marT="45706" marB="4570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60 days</a:t>
                      </a:r>
                    </a:p>
                  </a:txBody>
                  <a:tcPr marT="45706" marB="45706"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49233">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Retirement Plan Election Form</a:t>
                      </a:r>
                    </a:p>
                  </a:txBody>
                  <a:tcPr marT="45706" marB="4570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120 days</a:t>
                      </a:r>
                    </a:p>
                  </a:txBody>
                  <a:tcPr marT="45706" marB="45706"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873121">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pPr>
                      <a:r>
                        <a:rPr lang="en-US" sz="1800" kern="1200" dirty="0">
                          <a:solidFill>
                            <a:srgbClr val="262673"/>
                          </a:solidFill>
                          <a:latin typeface="Arial" pitchFamily="34" charset="0"/>
                          <a:ea typeface="ＭＳ Ｐゴシック" pitchFamily="34" charset="-128"/>
                          <a:cs typeface="+mn-cs"/>
                        </a:rPr>
                        <a:t> Salary Reduction Agreement for 403(b) &amp; 457 Tax Sheltered  Annuities, College Advantage 529 Savings Plan, AFLAC Plans</a:t>
                      </a:r>
                    </a:p>
                  </a:txBody>
                  <a:tcPr marT="45706" marB="4570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kern="1200" dirty="0">
                          <a:solidFill>
                            <a:srgbClr val="262673"/>
                          </a:solidFill>
                          <a:latin typeface="Arial" pitchFamily="34" charset="0"/>
                          <a:ea typeface="ＭＳ Ｐゴシック" pitchFamily="34" charset="-128"/>
                          <a:cs typeface="+mn-cs"/>
                        </a:rPr>
                        <a:t>Anytime</a:t>
                      </a:r>
                    </a:p>
                  </a:txBody>
                  <a:tcPr marT="45706" marB="45706"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1222381">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defRPr/>
                      </a:pPr>
                      <a:r>
                        <a:rPr lang="en-US" sz="1800" kern="1200" dirty="0">
                          <a:solidFill>
                            <a:srgbClr val="262673"/>
                          </a:solidFill>
                          <a:latin typeface="Arial" pitchFamily="34" charset="0"/>
                          <a:ea typeface="ＭＳ Ｐゴシック" pitchFamily="34" charset="-128"/>
                          <a:cs typeface="+mn-cs"/>
                        </a:rPr>
                        <a:t>AFLAC Plans </a:t>
                      </a:r>
                      <a:r>
                        <a:rPr lang="en-US" sz="1800" b="1" kern="1200" dirty="0">
                          <a:solidFill>
                            <a:srgbClr val="262673"/>
                          </a:solidFill>
                          <a:latin typeface="Arial" pitchFamily="34" charset="0"/>
                          <a:ea typeface="ＭＳ Ｐゴシック" pitchFamily="34" charset="-128"/>
                          <a:cs typeface="+mn-cs"/>
                        </a:rPr>
                        <a:t>- </a:t>
                      </a:r>
                      <a:r>
                        <a:rPr lang="en-US" sz="1200" b="1" i="1" dirty="0">
                          <a:solidFill>
                            <a:srgbClr val="262673"/>
                          </a:solidFill>
                          <a:latin typeface="Arial" pitchFamily="34" charset="0"/>
                          <a:cs typeface="Arial" panose="020B0604020202020204" pitchFamily="34" charset="0"/>
                        </a:rPr>
                        <a:t>Note:  </a:t>
                      </a:r>
                      <a:r>
                        <a:rPr lang="en-US" sz="1200" i="1" dirty="0">
                          <a:solidFill>
                            <a:srgbClr val="262673"/>
                          </a:solidFill>
                          <a:latin typeface="Arial" pitchFamily="34" charset="0"/>
                          <a:cs typeface="Arial" panose="020B0604020202020204" pitchFamily="34" charset="0"/>
                        </a:rPr>
                        <a:t>Some plans are only available during your first 60 days of employment and the annual Open Enrollment period.  Other plans may be available year-round. Please contact Aflac for additional information.</a:t>
                      </a: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Char char="ü"/>
                        <a:tabLst/>
                        <a:defRPr/>
                      </a:pPr>
                      <a:endParaRPr lang="en-US" sz="1200" kern="1200" dirty="0">
                        <a:solidFill>
                          <a:srgbClr val="262673"/>
                        </a:solidFill>
                        <a:latin typeface="Arial" pitchFamily="34" charset="0"/>
                        <a:ea typeface="ＭＳ Ｐゴシック" pitchFamily="34" charset="-128"/>
                        <a:cs typeface="+mn-cs"/>
                      </a:endParaRPr>
                    </a:p>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lang="en-US" sz="1800" kern="1200" dirty="0">
                        <a:solidFill>
                          <a:srgbClr val="262673"/>
                        </a:solidFill>
                        <a:latin typeface="Arial" pitchFamily="34" charset="0"/>
                        <a:ea typeface="ＭＳ Ｐゴシック" pitchFamily="34" charset="-128"/>
                        <a:cs typeface="+mn-cs"/>
                      </a:endParaRPr>
                    </a:p>
                  </a:txBody>
                  <a:tcPr marT="45706" marB="4570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lang="en-US" sz="1200" kern="1200" dirty="0">
                        <a:solidFill>
                          <a:srgbClr val="262673"/>
                        </a:solidFill>
                        <a:latin typeface="Arial" pitchFamily="34" charset="0"/>
                        <a:ea typeface="ＭＳ Ｐゴシック" pitchFamily="34" charset="-128"/>
                        <a:cs typeface="+mn-cs"/>
                      </a:endParaRPr>
                    </a:p>
                  </a:txBody>
                  <a:tcPr marT="45706" marB="45706"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492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457200"/>
            <a:ext cx="7620000" cy="430887"/>
          </a:xfrm>
          <a:prstGeom prst="rect">
            <a:avLst/>
          </a:prstGeom>
          <a:noFill/>
        </p:spPr>
        <p:txBody>
          <a:bodyPr>
            <a:spAutoFit/>
          </a:bodyPr>
          <a:lstStyle/>
          <a:p>
            <a:pPr algn="ctr">
              <a:defRPr/>
            </a:pPr>
            <a:r>
              <a:rPr lang="en-US" sz="2200" b="1" dirty="0">
                <a:solidFill>
                  <a:srgbClr val="262673"/>
                </a:solidFill>
                <a:latin typeface="Arial" pitchFamily="34" charset="0"/>
                <a:ea typeface="ＭＳ Ｐゴシック" pitchFamily="34" charset="-128"/>
              </a:rPr>
              <a:t>Annual </a:t>
            </a:r>
            <a:r>
              <a:rPr lang="en-US" sz="2200" b="1">
                <a:solidFill>
                  <a:srgbClr val="262673"/>
                </a:solidFill>
                <a:latin typeface="Arial" pitchFamily="34" charset="0"/>
                <a:ea typeface="ＭＳ Ｐゴシック" pitchFamily="34" charset="-128"/>
              </a:rPr>
              <a:t>Open Enrollment</a:t>
            </a:r>
            <a:endParaRPr lang="en-US" sz="2200" b="1" dirty="0">
              <a:solidFill>
                <a:srgbClr val="262673"/>
              </a:solidFill>
              <a:latin typeface="Arial" pitchFamily="34" charset="0"/>
              <a:ea typeface="ＭＳ Ｐゴシック" pitchFamily="34" charset="-128"/>
            </a:endParaRPr>
          </a:p>
        </p:txBody>
      </p:sp>
      <p:sp>
        <p:nvSpPr>
          <p:cNvPr id="58373" name="Rectangle 3"/>
          <p:cNvSpPr>
            <a:spLocks noGrp="1" noChangeArrowheads="1"/>
          </p:cNvSpPr>
          <p:nvPr>
            <p:ph type="body" idx="4294967295"/>
          </p:nvPr>
        </p:nvSpPr>
        <p:spPr bwMode="auto">
          <a:xfrm>
            <a:off x="1354015" y="1905000"/>
            <a:ext cx="73152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Autofit/>
          </a:bodyPr>
          <a:lstStyle/>
          <a:p>
            <a:pPr marL="342900" indent="-342900" eaLnBrk="1" hangingPunct="1">
              <a:lnSpc>
                <a:spcPct val="90000"/>
              </a:lnSpc>
              <a:buFont typeface="Wingdings" pitchFamily="2" charset="2"/>
              <a:buChar char="Ø"/>
            </a:pPr>
            <a:r>
              <a:rPr lang="en-US" altLang="en-US" sz="2000" b="0" dirty="0">
                <a:solidFill>
                  <a:srgbClr val="262673"/>
                </a:solidFill>
                <a:latin typeface="Arial" pitchFamily="34" charset="0"/>
                <a:ea typeface="ＭＳ Ｐゴシック" pitchFamily="34" charset="-128"/>
              </a:rPr>
              <a:t>Annual opportunity to change elections relating to medical, prescription drug, vision, dental and flexible spending accounts</a:t>
            </a:r>
          </a:p>
          <a:p>
            <a:pPr marL="342900" indent="-342900" eaLnBrk="1" hangingPunct="1">
              <a:lnSpc>
                <a:spcPct val="90000"/>
              </a:lnSpc>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lnSpc>
                <a:spcPct val="90000"/>
              </a:lnSpc>
              <a:buFont typeface="Wingdings" pitchFamily="2" charset="2"/>
              <a:buChar char="Ø"/>
            </a:pPr>
            <a:r>
              <a:rPr lang="en-US" altLang="en-US" sz="2000" b="0" dirty="0">
                <a:solidFill>
                  <a:srgbClr val="262673"/>
                </a:solidFill>
                <a:latin typeface="Arial" pitchFamily="34" charset="0"/>
                <a:ea typeface="ＭＳ Ｐゴシック" pitchFamily="34" charset="-128"/>
              </a:rPr>
              <a:t>Conducted in Fall of each year – effective January 1st of the following year.  </a:t>
            </a:r>
          </a:p>
          <a:p>
            <a:pPr marL="342900" indent="-342900" eaLnBrk="1" hangingPunct="1">
              <a:lnSpc>
                <a:spcPct val="90000"/>
              </a:lnSpc>
              <a:buFont typeface="Wingdings" pitchFamily="2" charset="2"/>
              <a:buChar char="Ø"/>
            </a:pPr>
            <a:endParaRPr lang="en-US" altLang="en-US" sz="2000" b="0" dirty="0">
              <a:solidFill>
                <a:srgbClr val="262673"/>
              </a:solidFill>
              <a:latin typeface="Arial" pitchFamily="34" charset="0"/>
              <a:ea typeface="ＭＳ Ｐゴシック" pitchFamily="34" charset="-128"/>
            </a:endParaRPr>
          </a:p>
          <a:p>
            <a:pPr marL="342900" indent="-342900" eaLnBrk="1" hangingPunct="1">
              <a:lnSpc>
                <a:spcPct val="90000"/>
              </a:lnSpc>
              <a:buFont typeface="Wingdings" pitchFamily="2" charset="2"/>
              <a:buChar char="Ø"/>
            </a:pPr>
            <a:r>
              <a:rPr lang="en-US" altLang="en-US" sz="2000" b="0" dirty="0">
                <a:solidFill>
                  <a:srgbClr val="262673"/>
                </a:solidFill>
                <a:latin typeface="Arial" pitchFamily="34" charset="0"/>
                <a:ea typeface="ＭＳ Ｐゴシック" pitchFamily="34" charset="-128"/>
              </a:rPr>
              <a:t>Watch your Flashline announcements, campus mailings and home mailings.</a:t>
            </a:r>
          </a:p>
          <a:p>
            <a:pPr marL="342900" indent="-342900" eaLnBrk="1" hangingPunct="1">
              <a:lnSpc>
                <a:spcPct val="90000"/>
              </a:lnSpc>
              <a:buFont typeface="Wingdings" pitchFamily="2" charset="2"/>
              <a:buChar char="Ø"/>
            </a:pPr>
            <a:endParaRPr lang="en-US" altLang="en-US" sz="2000" b="0" dirty="0">
              <a:solidFill>
                <a:schemeClr val="accent2"/>
              </a:solidFill>
              <a:cs typeface="Arial" pitchFamily="34" charset="0"/>
            </a:endParaRPr>
          </a:p>
        </p:txBody>
      </p:sp>
    </p:spTree>
    <p:extLst>
      <p:ext uri="{BB962C8B-B14F-4D97-AF65-F5344CB8AC3E}">
        <p14:creationId xmlns:p14="http://schemas.microsoft.com/office/powerpoint/2010/main" val="2107528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9765" y="152400"/>
            <a:ext cx="8439150" cy="461665"/>
          </a:xfrm>
          <a:prstGeom prst="rect">
            <a:avLst/>
          </a:prstGeom>
          <a:noFill/>
        </p:spPr>
        <p:txBody>
          <a:bodyPr wrap="square">
            <a:spAutoFit/>
          </a:bodyPr>
          <a:lstStyle/>
          <a:p>
            <a:pPr algn="ctr">
              <a:defRPr/>
            </a:pPr>
            <a:r>
              <a:rPr lang="en-US" sz="2400" b="1" dirty="0">
                <a:solidFill>
                  <a:srgbClr val="262673"/>
                </a:solidFill>
                <a:latin typeface="Arial" pitchFamily="34" charset="0"/>
                <a:ea typeface="ＭＳ Ｐゴシック" pitchFamily="34" charset="-128"/>
                <a:cs typeface="Arial" panose="020B0604020202020204" pitchFamily="34" charset="0"/>
              </a:rPr>
              <a:t>Questions??</a:t>
            </a:r>
          </a:p>
        </p:txBody>
      </p:sp>
      <p:graphicFrame>
        <p:nvGraphicFramePr>
          <p:cNvPr id="2" name="Table 1"/>
          <p:cNvGraphicFramePr>
            <a:graphicFrameLocks noGrp="1"/>
          </p:cNvGraphicFramePr>
          <p:nvPr>
            <p:extLst>
              <p:ext uri="{D42A27DB-BD31-4B8C-83A1-F6EECF244321}">
                <p14:modId xmlns:p14="http://schemas.microsoft.com/office/powerpoint/2010/main" val="183004345"/>
              </p:ext>
            </p:extLst>
          </p:nvPr>
        </p:nvGraphicFramePr>
        <p:xfrm>
          <a:off x="205902" y="2057400"/>
          <a:ext cx="8703013" cy="3810270"/>
        </p:xfrm>
        <a:graphic>
          <a:graphicData uri="http://schemas.openxmlformats.org/drawingml/2006/table">
            <a:tbl>
              <a:tblPr firstRow="1" bandRow="1">
                <a:tableStyleId>{5C22544A-7EE6-4342-B048-85BDC9FD1C3A}</a:tableStyleId>
              </a:tblPr>
              <a:tblGrid>
                <a:gridCol w="4093072">
                  <a:extLst>
                    <a:ext uri="{9D8B030D-6E8A-4147-A177-3AD203B41FA5}">
                      <a16:colId xmlns:a16="http://schemas.microsoft.com/office/drawing/2014/main" val="20000"/>
                    </a:ext>
                  </a:extLst>
                </a:gridCol>
                <a:gridCol w="1967638">
                  <a:extLst>
                    <a:ext uri="{9D8B030D-6E8A-4147-A177-3AD203B41FA5}">
                      <a16:colId xmlns:a16="http://schemas.microsoft.com/office/drawing/2014/main" val="20001"/>
                    </a:ext>
                  </a:extLst>
                </a:gridCol>
                <a:gridCol w="2642303">
                  <a:extLst>
                    <a:ext uri="{9D8B030D-6E8A-4147-A177-3AD203B41FA5}">
                      <a16:colId xmlns:a16="http://schemas.microsoft.com/office/drawing/2014/main" val="20002"/>
                    </a:ext>
                  </a:extLst>
                </a:gridCol>
              </a:tblGrid>
              <a:tr h="286287">
                <a:tc>
                  <a:txBody>
                    <a:bodyPr/>
                    <a:lstStyle/>
                    <a:p>
                      <a:r>
                        <a:rPr lang="en-US" sz="2000" b="0" kern="1200" dirty="0">
                          <a:solidFill>
                            <a:srgbClr val="262673"/>
                          </a:solidFill>
                          <a:latin typeface="Arial" pitchFamily="34" charset="0"/>
                          <a:ea typeface="ＭＳ Ｐゴシック" pitchFamily="34" charset="-128"/>
                          <a:cs typeface="Arial" panose="020B0604020202020204" pitchFamily="34" charset="0"/>
                        </a:rPr>
                        <a:t>Sheba</a:t>
                      </a:r>
                      <a:r>
                        <a:rPr lang="en-US" sz="2000" b="0" kern="1200" baseline="0" dirty="0">
                          <a:solidFill>
                            <a:srgbClr val="262673"/>
                          </a:solidFill>
                          <a:latin typeface="Arial" pitchFamily="34" charset="0"/>
                          <a:ea typeface="ＭＳ Ｐゴシック" pitchFamily="34" charset="-128"/>
                          <a:cs typeface="Arial" panose="020B0604020202020204" pitchFamily="34" charset="0"/>
                        </a:rPr>
                        <a:t> N. Marshall, Assistant Manager, University Benefits</a:t>
                      </a:r>
                      <a:endParaRPr lang="en-US" sz="2000" b="0" kern="1200" dirty="0">
                        <a:solidFill>
                          <a:srgbClr val="262673"/>
                        </a:solidFill>
                        <a:latin typeface="Arial" pitchFamily="34" charset="0"/>
                        <a:ea typeface="ＭＳ Ｐゴシック" pitchFamily="34" charset="-128"/>
                        <a:cs typeface="Arial" panose="020B0604020202020204" pitchFamily="34" charset="0"/>
                      </a:endParaRP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0" kern="1200" dirty="0">
                          <a:solidFill>
                            <a:srgbClr val="262673"/>
                          </a:solidFill>
                          <a:latin typeface="Arial" pitchFamily="34" charset="0"/>
                          <a:ea typeface="ＭＳ Ｐゴシック" pitchFamily="34" charset="-128"/>
                          <a:cs typeface="Arial" panose="020B0604020202020204" pitchFamily="34" charset="0"/>
                        </a:rPr>
                        <a:t>330-672-8348</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b="0" kern="1200" dirty="0">
                          <a:solidFill>
                            <a:srgbClr val="262673"/>
                          </a:solidFill>
                          <a:latin typeface="Arial" pitchFamily="34" charset="0"/>
                          <a:ea typeface="ＭＳ Ｐゴシック" pitchFamily="34" charset="-128"/>
                          <a:cs typeface="Arial" panose="020B0604020202020204" pitchFamily="34" charset="0"/>
                        </a:rPr>
                        <a:t>smarsh22@kent.edu</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14887">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Marianne Pickering,</a:t>
                      </a:r>
                      <a:r>
                        <a:rPr lang="en-US" sz="2000" kern="1200" baseline="0" dirty="0">
                          <a:solidFill>
                            <a:srgbClr val="262673"/>
                          </a:solidFill>
                          <a:latin typeface="Arial" pitchFamily="34" charset="0"/>
                          <a:ea typeface="ＭＳ Ｐゴシック" pitchFamily="34" charset="-128"/>
                          <a:cs typeface="Arial" panose="020B0604020202020204" pitchFamily="34" charset="0"/>
                        </a:rPr>
                        <a:t> Coordinator, University Benefits</a:t>
                      </a:r>
                      <a:endParaRPr lang="en-US" sz="2000" kern="1200" dirty="0">
                        <a:solidFill>
                          <a:srgbClr val="262673"/>
                        </a:solidFill>
                        <a:latin typeface="Arial" pitchFamily="34" charset="0"/>
                        <a:ea typeface="ＭＳ Ｐゴシック" pitchFamily="34" charset="-128"/>
                        <a:cs typeface="Arial" panose="020B0604020202020204" pitchFamily="34" charset="0"/>
                      </a:endParaRP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330-672-8314</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mpickeri@kent.edu</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99513">
                <a:tc>
                  <a:txBody>
                    <a:bodyPr/>
                    <a:lstStyle/>
                    <a:p>
                      <a:pPr marL="0" algn="l" defTabSz="914400" rtl="0" eaLnBrk="1" latinLnBrk="0" hangingPunct="1"/>
                      <a:r>
                        <a:rPr lang="en-US" sz="2000" kern="1200" dirty="0">
                          <a:solidFill>
                            <a:srgbClr val="262673"/>
                          </a:solidFill>
                          <a:latin typeface="Arial" pitchFamily="34" charset="0"/>
                          <a:ea typeface="ＭＳ Ｐゴシック" pitchFamily="34" charset="-128"/>
                          <a:cs typeface="Arial" panose="020B0604020202020204" pitchFamily="34" charset="0"/>
                        </a:rPr>
                        <a:t>Samantha Heald-Sott, Coordinator, University Benefits</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algn="l" defTabSz="914400" rtl="0" eaLnBrk="1" latinLnBrk="0" hangingPunct="1"/>
                      <a:r>
                        <a:rPr lang="en-US" sz="2000" kern="1200" dirty="0">
                          <a:solidFill>
                            <a:srgbClr val="262673"/>
                          </a:solidFill>
                          <a:latin typeface="Arial" pitchFamily="34" charset="0"/>
                          <a:ea typeface="ＭＳ Ｐゴシック" pitchFamily="34" charset="-128"/>
                          <a:cs typeface="Arial" panose="020B0604020202020204" pitchFamily="34" charset="0"/>
                        </a:rPr>
                        <a:t>330-672-5861</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algn="l" defTabSz="914400" rtl="0" eaLnBrk="1" latinLnBrk="0" hangingPunct="1"/>
                      <a:r>
                        <a:rPr lang="en-US" sz="2000" kern="1200" dirty="0">
                          <a:solidFill>
                            <a:srgbClr val="262673"/>
                          </a:solidFill>
                          <a:latin typeface="Arial" pitchFamily="34" charset="0"/>
                          <a:ea typeface="ＭＳ Ｐゴシック" pitchFamily="34" charset="-128"/>
                          <a:cs typeface="Arial" panose="020B0604020202020204" pitchFamily="34" charset="0"/>
                        </a:rPr>
                        <a:t>shealdso@kent.edu</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399513">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Laura Kenney, Coordinator,</a:t>
                      </a:r>
                      <a:r>
                        <a:rPr lang="en-US" sz="2000" kern="1200" baseline="0" dirty="0">
                          <a:solidFill>
                            <a:srgbClr val="262673"/>
                          </a:solidFill>
                          <a:latin typeface="Arial" pitchFamily="34" charset="0"/>
                          <a:ea typeface="ＭＳ Ｐゴシック" pitchFamily="34" charset="-128"/>
                          <a:cs typeface="Arial" panose="020B0604020202020204" pitchFamily="34" charset="0"/>
                        </a:rPr>
                        <a:t> Leave and Disability Benefits Programs</a:t>
                      </a:r>
                      <a:endParaRPr lang="en-US" sz="2000" kern="1200" dirty="0">
                        <a:solidFill>
                          <a:srgbClr val="262673"/>
                        </a:solidFill>
                        <a:latin typeface="Arial" pitchFamily="34" charset="0"/>
                        <a:ea typeface="ＭＳ Ｐゴシック" pitchFamily="34" charset="-128"/>
                        <a:cs typeface="Arial" panose="020B0604020202020204" pitchFamily="34" charset="0"/>
                      </a:endParaRP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330-672-8368</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lkenney2@kent.edu</a:t>
                      </a:r>
                    </a:p>
                    <a:p>
                      <a:endParaRPr lang="en-US" sz="2000" kern="1200" dirty="0">
                        <a:solidFill>
                          <a:srgbClr val="262673"/>
                        </a:solidFill>
                        <a:latin typeface="Arial" pitchFamily="34" charset="0"/>
                        <a:ea typeface="ＭＳ Ｐゴシック" pitchFamily="34" charset="-128"/>
                        <a:cs typeface="Arial" panose="020B0604020202020204" pitchFamily="34" charset="0"/>
                      </a:endParaRP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399513">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Kimberly</a:t>
                      </a:r>
                      <a:r>
                        <a:rPr lang="en-US" sz="2000" kern="1200" baseline="0" dirty="0">
                          <a:solidFill>
                            <a:srgbClr val="262673"/>
                          </a:solidFill>
                          <a:latin typeface="Arial" pitchFamily="34" charset="0"/>
                          <a:ea typeface="ＭＳ Ｐゴシック" pitchFamily="34" charset="-128"/>
                          <a:cs typeface="Arial" panose="020B0604020202020204" pitchFamily="34" charset="0"/>
                        </a:rPr>
                        <a:t> </a:t>
                      </a:r>
                      <a:r>
                        <a:rPr lang="en-US" sz="2000" kern="1200" baseline="0" dirty="0" err="1">
                          <a:solidFill>
                            <a:srgbClr val="262673"/>
                          </a:solidFill>
                          <a:latin typeface="Arial" pitchFamily="34" charset="0"/>
                          <a:ea typeface="ＭＳ Ｐゴシック" pitchFamily="34" charset="-128"/>
                          <a:cs typeface="Arial" panose="020B0604020202020204" pitchFamily="34" charset="0"/>
                        </a:rPr>
                        <a:t>Hauge</a:t>
                      </a:r>
                      <a:r>
                        <a:rPr lang="en-US" sz="2000" kern="1200" baseline="0" dirty="0">
                          <a:solidFill>
                            <a:srgbClr val="262673"/>
                          </a:solidFill>
                          <a:latin typeface="Arial" pitchFamily="34" charset="0"/>
                          <a:ea typeface="ＭＳ Ｐゴシック" pitchFamily="34" charset="-128"/>
                          <a:cs typeface="Arial" panose="020B0604020202020204" pitchFamily="34" charset="0"/>
                        </a:rPr>
                        <a:t>, Manager, University Wellness and Healthy Promotion</a:t>
                      </a:r>
                      <a:endParaRPr lang="en-US" sz="2000" kern="1200" dirty="0">
                        <a:solidFill>
                          <a:srgbClr val="262673"/>
                        </a:solidFill>
                        <a:latin typeface="Arial" pitchFamily="34" charset="0"/>
                        <a:ea typeface="ＭＳ Ｐゴシック" pitchFamily="34" charset="-128"/>
                        <a:cs typeface="Arial" panose="020B0604020202020204" pitchFamily="34" charset="0"/>
                      </a:endParaRP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330-672-7505</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000" kern="1200" dirty="0">
                          <a:solidFill>
                            <a:srgbClr val="262673"/>
                          </a:solidFill>
                          <a:latin typeface="Arial" pitchFamily="34" charset="0"/>
                          <a:ea typeface="ＭＳ Ｐゴシック" pitchFamily="34" charset="-128"/>
                          <a:cs typeface="Arial" panose="020B0604020202020204" pitchFamily="34" charset="0"/>
                        </a:rPr>
                        <a:t>khauge@kent.edu</a:t>
                      </a:r>
                    </a:p>
                  </a:txBody>
                  <a:tcPr marT="45747" marB="45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
        <p:nvSpPr>
          <p:cNvPr id="59420" name="TextBox 2"/>
          <p:cNvSpPr txBox="1">
            <a:spLocks noChangeArrowheads="1"/>
          </p:cNvSpPr>
          <p:nvPr/>
        </p:nvSpPr>
        <p:spPr bwMode="auto">
          <a:xfrm>
            <a:off x="1047750" y="51816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dirty="0"/>
          </a:p>
        </p:txBody>
      </p:sp>
      <p:sp>
        <p:nvSpPr>
          <p:cNvPr id="3" name="TextBox 2"/>
          <p:cNvSpPr txBox="1"/>
          <p:nvPr/>
        </p:nvSpPr>
        <p:spPr>
          <a:xfrm>
            <a:off x="476250" y="1044714"/>
            <a:ext cx="8763000" cy="707886"/>
          </a:xfrm>
          <a:prstGeom prst="rect">
            <a:avLst/>
          </a:prstGeom>
          <a:noFill/>
        </p:spPr>
        <p:txBody>
          <a:bodyPr wrap="square" rtlCol="0">
            <a:spAutoFit/>
          </a:bodyPr>
          <a:lstStyle/>
          <a:p>
            <a:r>
              <a:rPr lang="en-US" sz="2000" dirty="0">
                <a:solidFill>
                  <a:srgbClr val="262673"/>
                </a:solidFill>
                <a:latin typeface="Arial" pitchFamily="34" charset="0"/>
                <a:ea typeface="ＭＳ Ｐゴシック" pitchFamily="34" charset="-128"/>
                <a:cs typeface="Arial" panose="020B0604020202020204" pitchFamily="34" charset="0"/>
              </a:rPr>
              <a:t>If you have questions or need additional  concerning your health insurance or retirement plan options, please feel free to contact:</a:t>
            </a:r>
          </a:p>
        </p:txBody>
      </p:sp>
    </p:spTree>
    <p:extLst>
      <p:ext uri="{BB962C8B-B14F-4D97-AF65-F5344CB8AC3E}">
        <p14:creationId xmlns:p14="http://schemas.microsoft.com/office/powerpoint/2010/main" val="1402479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5" descr="C:\Users\smarsh22\AppData\Local\Microsoft\Windows\Temporary Internet Files\Content.IE5\YQNAFLM8\MC9000786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1524000"/>
            <a:ext cx="236220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1"/>
          <p:cNvSpPr txBox="1">
            <a:spLocks noChangeArrowheads="1"/>
          </p:cNvSpPr>
          <p:nvPr/>
        </p:nvSpPr>
        <p:spPr bwMode="auto">
          <a:xfrm>
            <a:off x="1752600" y="609600"/>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800" b="1" dirty="0">
                <a:solidFill>
                  <a:srgbClr val="262673"/>
                </a:solidFill>
                <a:cs typeface="Arial" panose="020B0604020202020204" pitchFamily="34" charset="0"/>
              </a:rPr>
              <a:t>Questions</a:t>
            </a:r>
          </a:p>
        </p:txBody>
      </p:sp>
    </p:spTree>
    <p:extLst>
      <p:ext uri="{BB962C8B-B14F-4D97-AF65-F5344CB8AC3E}">
        <p14:creationId xmlns:p14="http://schemas.microsoft.com/office/powerpoint/2010/main" val="12608070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0-#ppt_w/2"/>
                                          </p:val>
                                        </p:tav>
                                        <p:tav tm="100000">
                                          <p:val>
                                            <p:strVal val="#ppt_x"/>
                                          </p:val>
                                        </p:tav>
                                      </p:tavLst>
                                    </p:anim>
                                    <p:anim calcmode="lin" valueType="num">
                                      <p:cBhvr additive="base">
                                        <p:cTn id="8" dur="500" fill="hold"/>
                                        <p:tgtEl>
                                          <p:spTgt spid="604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Box 3"/>
          <p:cNvSpPr txBox="1">
            <a:spLocks noChangeArrowheads="1"/>
          </p:cNvSpPr>
          <p:nvPr/>
        </p:nvSpPr>
        <p:spPr bwMode="auto">
          <a:xfrm>
            <a:off x="838200" y="685800"/>
            <a:ext cx="80772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b="1" dirty="0">
                <a:solidFill>
                  <a:srgbClr val="262673"/>
                </a:solidFill>
              </a:rPr>
              <a:t>DISCLAIMER</a:t>
            </a:r>
          </a:p>
          <a:p>
            <a:pPr algn="ctr"/>
            <a:endParaRPr lang="en-US" altLang="en-US" sz="2000" dirty="0">
              <a:solidFill>
                <a:schemeClr val="accent2"/>
              </a:solidFill>
              <a:cs typeface="Arial" pitchFamily="34" charset="0"/>
            </a:endParaRPr>
          </a:p>
          <a:p>
            <a:pPr algn="just"/>
            <a:r>
              <a:rPr lang="en-US" altLang="en-US" sz="1600" dirty="0">
                <a:solidFill>
                  <a:srgbClr val="262673"/>
                </a:solidFill>
                <a:cs typeface="Arial" panose="020B0604020202020204" pitchFamily="34" charset="0"/>
              </a:rPr>
              <a:t>This Benefits Orientation presentation is provided as an informational summary only and is not intended to be a summary plan description (SPD) or plan document.  If there are differences between the presentation and the SPD or plan document, the terms of the SPD and plan document shall be definitive.</a:t>
            </a:r>
          </a:p>
          <a:p>
            <a:pPr algn="just"/>
            <a:endParaRPr lang="en-US" altLang="en-US" sz="1600" dirty="0">
              <a:solidFill>
                <a:srgbClr val="262673"/>
              </a:solidFill>
              <a:cs typeface="Arial" panose="020B0604020202020204" pitchFamily="34" charset="0"/>
            </a:endParaRPr>
          </a:p>
          <a:p>
            <a:pPr algn="just"/>
            <a:r>
              <a:rPr lang="en-US" altLang="en-US" sz="1600" dirty="0">
                <a:solidFill>
                  <a:srgbClr val="262673"/>
                </a:solidFill>
                <a:cs typeface="Arial" panose="020B0604020202020204" pitchFamily="34" charset="0"/>
              </a:rPr>
              <a:t>Kent State University may amend or terminate its benefits plans at any time in accordance with the law and any applicable collective bargaining agreement.  The description of the program, the plan itself, or participation in the plan is not an employment contract or any type of employment guarantee and should not be construed as such.</a:t>
            </a:r>
          </a:p>
          <a:p>
            <a:pPr algn="just"/>
            <a:endParaRPr lang="en-US" altLang="en-US" sz="1600" dirty="0">
              <a:solidFill>
                <a:srgbClr val="262673"/>
              </a:solidFill>
              <a:cs typeface="Arial" panose="020B0604020202020204" pitchFamily="34" charset="0"/>
            </a:endParaRPr>
          </a:p>
          <a:p>
            <a:pPr algn="just"/>
            <a:r>
              <a:rPr lang="en-US" altLang="en-US" sz="1600" dirty="0">
                <a:solidFill>
                  <a:srgbClr val="262673"/>
                </a:solidFill>
                <a:cs typeface="Arial" panose="020B0604020202020204" pitchFamily="34" charset="0"/>
              </a:rPr>
              <a:t>The university makes no endorsements, warranties, promises, representations and/or guarantees regarding the performance, use, interpretation, application, correctness, accuracy of any of the vendors</a:t>
            </a:r>
            <a:r>
              <a:rPr lang="ja-JP" altLang="en-US" sz="1600" dirty="0">
                <a:solidFill>
                  <a:srgbClr val="262673"/>
                </a:solidFill>
                <a:cs typeface="Arial" panose="020B0604020202020204" pitchFamily="34" charset="0"/>
              </a:rPr>
              <a:t>’</a:t>
            </a:r>
            <a:r>
              <a:rPr lang="en-US" altLang="ja-JP" sz="1600" dirty="0">
                <a:solidFill>
                  <a:srgbClr val="262673"/>
                </a:solidFill>
                <a:cs typeface="Arial" panose="020B0604020202020204" pitchFamily="34" charset="0"/>
              </a:rPr>
              <a:t> plans and programs summarized in this orientation. Individuals should consult with the vendor(s) as well as their personal legal, medical, insurance and/or financial, etc., advisor/professional as it applies to their own circumstance to answer any questions and/or concerns related to their participation in the plan(s) and program(s).</a:t>
            </a:r>
            <a:endParaRPr lang="en-US" altLang="en-US" sz="1600" dirty="0">
              <a:solidFill>
                <a:srgbClr val="262673"/>
              </a:solidFill>
              <a:cs typeface="Arial" panose="020B0604020202020204" pitchFamily="34" charset="0"/>
            </a:endParaRPr>
          </a:p>
        </p:txBody>
      </p:sp>
    </p:spTree>
    <p:extLst>
      <p:ext uri="{BB962C8B-B14F-4D97-AF65-F5344CB8AC3E}">
        <p14:creationId xmlns:p14="http://schemas.microsoft.com/office/powerpoint/2010/main" val="164237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14846" y="700067"/>
            <a:ext cx="4083234" cy="397032"/>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000099"/>
                </a:solidFill>
                <a:effectLst/>
                <a:uLnTx/>
                <a:uFillTx/>
                <a:latin typeface="Arial" panose="020B0604020202020204" pitchFamily="34" charset="0"/>
                <a:ea typeface="+mn-ea"/>
                <a:cs typeface="Arial" panose="020B0604020202020204" pitchFamily="34" charset="0"/>
              </a:rPr>
              <a:t>Tracking Your Reward Points</a:t>
            </a:r>
          </a:p>
        </p:txBody>
      </p:sp>
      <p:sp>
        <p:nvSpPr>
          <p:cNvPr id="3" name="Rectangle 2"/>
          <p:cNvSpPr/>
          <p:nvPr/>
        </p:nvSpPr>
        <p:spPr>
          <a:xfrm>
            <a:off x="1219200" y="1524000"/>
            <a:ext cx="7517331" cy="446276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Tracking Points</a:t>
            </a:r>
            <a:r>
              <a:rPr kumimoji="0" lang="en-US" sz="2000" b="1" i="0" u="sng" strike="noStrike" kern="1200" cap="none" spc="0" normalizeH="0" baseline="0" noProof="0" dirty="0">
                <a:ln>
                  <a:noFill/>
                </a:ln>
                <a:solidFill>
                  <a:srgbClr val="4472C4">
                    <a:lumMod val="50000"/>
                  </a:srgbClr>
                </a:solidFill>
                <a:effectLst/>
                <a:uLnTx/>
                <a:uFillTx/>
                <a:latin typeface="Calibri" panose="020F0502020204030204"/>
                <a:ea typeface="+mn-ea"/>
                <a:cs typeface="+mn-cs"/>
              </a:rPr>
              <a:t/>
            </a:r>
            <a:br>
              <a:rPr kumimoji="0" lang="en-US" sz="2000" b="1" i="0" u="sng" strike="noStrike" kern="1200" cap="none" spc="0" normalizeH="0" baseline="0" noProof="0" dirty="0">
                <a:ln>
                  <a:noFill/>
                </a:ln>
                <a:solidFill>
                  <a:srgbClr val="4472C4">
                    <a:lumMod val="50000"/>
                  </a:srgbClr>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r>
            <a:br>
              <a:rPr kumimoji="0" lang="en-US" sz="20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br>
            <a:r>
              <a:rPr kumimoji="0" lang="en-US" sz="2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Be Well Solutions (BWS)</a:t>
            </a: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will be tracking wellness points. BWS provides a secure, personal web portal with 24/7 access to wellness and incentive information in addition to: </a:t>
            </a:r>
            <a:b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br>
            <a:r>
              <a:rPr kumimoji="0" lang="en-US" sz="2000" b="0"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Unlimited health coaching (telephonic or face-to-face) also provided by BWS.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Certified dietitians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Nutritionists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Health educators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Nurses and physicians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0679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defTabSz="914400">
              <a:defRPr/>
            </a:pPr>
            <a:r>
              <a:rPr lang="en-US" sz="2200" dirty="0">
                <a:solidFill>
                  <a:srgbClr val="000099"/>
                </a:solidFill>
                <a:latin typeface="Arial" panose="020B0604020202020204" pitchFamily="34" charset="0"/>
                <a:ea typeface="+mn-ea"/>
                <a:cs typeface="Arial" panose="020B0604020202020204" pitchFamily="34" charset="0"/>
              </a:rPr>
              <a:t>Wellness Your Way </a:t>
            </a:r>
            <a:br>
              <a:rPr lang="en-US" sz="2200" dirty="0">
                <a:solidFill>
                  <a:srgbClr val="000099"/>
                </a:solidFill>
                <a:latin typeface="Arial" panose="020B0604020202020204" pitchFamily="34" charset="0"/>
                <a:ea typeface="+mn-ea"/>
                <a:cs typeface="Arial" panose="020B0604020202020204" pitchFamily="34" charset="0"/>
              </a:rPr>
            </a:br>
            <a:r>
              <a:rPr lang="en-US" sz="2200" dirty="0">
                <a:solidFill>
                  <a:srgbClr val="000099"/>
                </a:solidFill>
                <a:latin typeface="Arial" panose="020B0604020202020204" pitchFamily="34" charset="0"/>
                <a:ea typeface="+mn-ea"/>
                <a:cs typeface="Arial" panose="020B0604020202020204" pitchFamily="34" charset="0"/>
              </a:rPr>
              <a:t>Incentive Program</a:t>
            </a:r>
          </a:p>
        </p:txBody>
      </p:sp>
      <p:sp>
        <p:nvSpPr>
          <p:cNvPr id="3" name="Content Placeholder 2"/>
          <p:cNvSpPr>
            <a:spLocks noGrp="1"/>
          </p:cNvSpPr>
          <p:nvPr>
            <p:ph idx="1"/>
          </p:nvPr>
        </p:nvSpPr>
        <p:spPr>
          <a:xfrm>
            <a:off x="1828800" y="1825625"/>
            <a:ext cx="6686550" cy="4267167"/>
          </a:xfrm>
        </p:spPr>
        <p:txBody>
          <a:bodyPr>
            <a:normAutofit/>
          </a:bodyPr>
          <a:lstStyle/>
          <a:p>
            <a:pPr algn="just"/>
            <a:r>
              <a:rPr lang="en-US" b="0" dirty="0"/>
              <a:t>Opportunity to </a:t>
            </a:r>
            <a:r>
              <a:rPr lang="en-US" dirty="0"/>
              <a:t>choose</a:t>
            </a:r>
            <a:r>
              <a:rPr lang="en-US" b="0" dirty="0"/>
              <a:t> incentive dollars added to pay (taxable) or to HSA (non-taxable benefit)</a:t>
            </a:r>
          </a:p>
          <a:p>
            <a:pPr marL="0" indent="0" algn="just">
              <a:buNone/>
            </a:pPr>
            <a:endParaRPr lang="en-US" b="0" dirty="0"/>
          </a:p>
          <a:p>
            <a:pPr algn="just"/>
            <a:r>
              <a:rPr lang="en-US" b="0" dirty="0"/>
              <a:t>Incentives will be paid out within two pay cycles of confirmation from Be Well that points have been achieved. </a:t>
            </a:r>
          </a:p>
        </p:txBody>
      </p:sp>
    </p:spTree>
    <p:extLst>
      <p:ext uri="{BB962C8B-B14F-4D97-AF65-F5344CB8AC3E}">
        <p14:creationId xmlns:p14="http://schemas.microsoft.com/office/powerpoint/2010/main" val="344249506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KENT_Brand_16x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3129</TotalTime>
  <Words>4204</Words>
  <Application>Microsoft Office PowerPoint</Application>
  <PresentationFormat>On-screen Show (4:3)</PresentationFormat>
  <Paragraphs>842</Paragraphs>
  <Slides>77</Slides>
  <Notes>59</Notes>
  <HiddenSlides>2</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ＭＳ Ｐゴシック</vt:lpstr>
      <vt:lpstr>Adobe Thai</vt:lpstr>
      <vt:lpstr>Arial</vt:lpstr>
      <vt:lpstr>Arial Black</vt:lpstr>
      <vt:lpstr>Calibri</vt:lpstr>
      <vt:lpstr>Calibri Light</vt:lpstr>
      <vt:lpstr>Georgia</vt:lpstr>
      <vt:lpstr>Times New Roman</vt:lpstr>
      <vt:lpstr>Wide Latin</vt:lpstr>
      <vt:lpstr>Wingdings</vt:lpstr>
      <vt:lpstr>KENT_Brand_16x9</vt:lpstr>
      <vt:lpstr>PowerPoint Presentation</vt:lpstr>
      <vt:lpstr>Employee Wellness</vt:lpstr>
      <vt:lpstr>Kent State of Wellness Priorities</vt:lpstr>
      <vt:lpstr>Employee Wellness</vt:lpstr>
      <vt:lpstr>PowerPoint Presentation</vt:lpstr>
      <vt:lpstr> How It Works</vt:lpstr>
      <vt:lpstr>How It Works (Continued)</vt:lpstr>
      <vt:lpstr>PowerPoint Presentation</vt:lpstr>
      <vt:lpstr>Wellness Your Way  Incentive Program</vt:lpstr>
      <vt:lpstr>Smoke-Free,  Tobacco-Free University</vt:lpstr>
      <vt:lpstr>   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How does the HDHP work?</vt:lpstr>
      <vt:lpstr>Health Savings Account (HSA)</vt:lpstr>
      <vt:lpstr>PowerPoint Presentation</vt:lpstr>
      <vt:lpstr>PowerPoint Presentation</vt:lpstr>
      <vt:lpstr>PowerPoint Presentation</vt:lpstr>
      <vt:lpstr>PowerPoint Presentation</vt:lpstr>
      <vt:lpstr>Delta Dental High Plan Summary</vt:lpstr>
      <vt:lpstr>Delta Dental Basic Plan Summary</vt:lpstr>
      <vt:lpstr>Delta Dental Low Plan Summary</vt:lpstr>
      <vt:lpstr>Delta Dental AAUP Plan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Kent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Heald-Sott, Samantha</dc:creator>
  <cp:lastModifiedBy>Delgado Gabriela, Alexandre</cp:lastModifiedBy>
  <cp:revision>263</cp:revision>
  <cp:lastPrinted>2017-07-07T20:26:57Z</cp:lastPrinted>
  <dcterms:created xsi:type="dcterms:W3CDTF">2014-03-11T19:33:07Z</dcterms:created>
  <dcterms:modified xsi:type="dcterms:W3CDTF">2017-09-28T17:33:19Z</dcterms:modified>
</cp:coreProperties>
</file>